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5" r:id="rId1"/>
  </p:sldMasterIdLst>
  <p:notesMasterIdLst>
    <p:notesMasterId r:id="rId9"/>
  </p:notesMasterIdLst>
  <p:handoutMasterIdLst>
    <p:handoutMasterId r:id="rId10"/>
  </p:handoutMasterIdLst>
  <p:sldIdLst>
    <p:sldId id="595" r:id="rId2"/>
    <p:sldId id="577" r:id="rId3"/>
    <p:sldId id="578" r:id="rId4"/>
    <p:sldId id="573" r:id="rId5"/>
    <p:sldId id="579" r:id="rId6"/>
    <p:sldId id="575" r:id="rId7"/>
    <p:sldId id="596"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870" userDrawn="1">
          <p15:clr>
            <a:srgbClr val="A4A3A4"/>
          </p15:clr>
        </p15:guide>
        <p15:guide id="4" pos="3797"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Villar, Lejla" initials="VL" lastIdx="1" clrIdx="6">
    <p:extLst>
      <p:ext uri="{19B8F6BF-5375-455C-9EA6-DF929625EA0E}">
        <p15:presenceInfo xmlns:p15="http://schemas.microsoft.com/office/powerpoint/2012/main" userId="S-1-5-21-2005352356-2018378189-366286951-34599" providerId="AD"/>
      </p:ext>
    </p:extLst>
  </p:cmAuthor>
  <p:cmAuthor id="1" name="Torres, Julia (CONTR)" initials="TJ(" lastIdx="29" clrIdx="0">
    <p:extLst>
      <p:ext uri="{19B8F6BF-5375-455C-9EA6-DF929625EA0E}">
        <p15:presenceInfo xmlns:p15="http://schemas.microsoft.com/office/powerpoint/2012/main" userId="S-1-5-21-2005352356-2018378189-366286951-40483" providerId="AD"/>
      </p:ext>
    </p:extLst>
  </p:cmAuthor>
  <p:cmAuthor id="2" name="Sharp, Joy" initials="SJ" lastIdx="12" clrIdx="1">
    <p:extLst>
      <p:ext uri="{19B8F6BF-5375-455C-9EA6-DF929625EA0E}">
        <p15:presenceInfo xmlns:p15="http://schemas.microsoft.com/office/powerpoint/2012/main" userId="S-1-5-21-2005352356-2018378189-366286951-41437" providerId="AD"/>
      </p:ext>
    </p:extLst>
  </p:cmAuthor>
  <p:cmAuthor id="3" name="Steiner, Caitlin" initials="SC" lastIdx="58" clrIdx="2">
    <p:extLst>
      <p:ext uri="{19B8F6BF-5375-455C-9EA6-DF929625EA0E}">
        <p15:presenceInfo xmlns:p15="http://schemas.microsoft.com/office/powerpoint/2012/main" userId="Steiner, Caitlin" providerId="None"/>
      </p:ext>
    </p:extLst>
  </p:cmAuthor>
  <p:cmAuthor id="4" name="Winkler, Michael" initials="WM" lastIdx="30" clrIdx="3">
    <p:extLst>
      <p:ext uri="{19B8F6BF-5375-455C-9EA6-DF929625EA0E}">
        <p15:presenceInfo xmlns:p15="http://schemas.microsoft.com/office/powerpoint/2012/main" userId="S-1-5-21-2005352356-2018378189-366286951-42145" providerId="AD"/>
      </p:ext>
    </p:extLst>
  </p:cmAuthor>
  <p:cmAuthor id="5" name="Yen, Terry" initials="YT" lastIdx="67" clrIdx="4">
    <p:extLst>
      <p:ext uri="{19B8F6BF-5375-455C-9EA6-DF929625EA0E}">
        <p15:presenceInfo xmlns:p15="http://schemas.microsoft.com/office/powerpoint/2012/main" userId="S-1-5-21-2005352356-2018378189-366286951-20857" providerId="AD"/>
      </p:ext>
    </p:extLst>
  </p:cmAuthor>
  <p:cmAuthor id="6" name="Harvey, Stephen" initials="HS" lastIdx="1" clrIdx="5">
    <p:extLst>
      <p:ext uri="{19B8F6BF-5375-455C-9EA6-DF929625EA0E}">
        <p15:presenceInfo xmlns:p15="http://schemas.microsoft.com/office/powerpoint/2012/main" userId="S-1-5-21-2005352356-2018378189-366286951-11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3340"/>
    <a:srgbClr val="E9B8BD"/>
    <a:srgbClr val="893F48"/>
    <a:srgbClr val="5D9732"/>
    <a:srgbClr val="003953"/>
    <a:srgbClr val="E1AB76"/>
    <a:srgbClr val="8B8B8B"/>
    <a:srgbClr val="BD732A"/>
    <a:srgbClr val="348EB4"/>
    <a:srgbClr val="8E5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2972" autoAdjust="0"/>
  </p:normalViewPr>
  <p:slideViewPr>
    <p:cSldViewPr snapToGrid="0">
      <p:cViewPr varScale="1">
        <p:scale>
          <a:sx n="119" d="100"/>
          <a:sy n="119" d="100"/>
        </p:scale>
        <p:origin x="220" y="92"/>
      </p:cViewPr>
      <p:guideLst>
        <p:guide orient="horz" pos="2160"/>
        <p:guide pos="3840"/>
        <p:guide orient="horz" pos="870"/>
        <p:guide pos="37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3156"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2257217847769035E-2"/>
          <c:y val="0.19681528767894549"/>
          <c:w val="0.52754204335569166"/>
          <c:h val="0.69555064292042346"/>
        </c:manualLayout>
      </c:layout>
      <c:lineChart>
        <c:grouping val="standard"/>
        <c:varyColors val="0"/>
        <c:ser>
          <c:idx val="0"/>
          <c:order val="0"/>
          <c:tx>
            <c:strRef>
              <c:f>Sheet1!$B$1</c:f>
              <c:strCache>
                <c:ptCount val="1"/>
                <c:pt idx="0">
                  <c:v>Low Oil and Gas Resource and Technology</c:v>
                </c:pt>
              </c:strCache>
            </c:strRef>
          </c:tx>
          <c:spPr>
            <a:ln w="22225" cap="rnd">
              <a:solidFill>
                <a:srgbClr val="BD732A">
                  <a:lumMod val="40000"/>
                  <a:lumOff val="60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Sheet1!$B$2:$B$42</c:f>
              <c:numCache>
                <c:formatCode>General</c:formatCode>
                <c:ptCount val="41"/>
                <c:pt idx="0">
                  <c:v>93.050078999999997</c:v>
                </c:pt>
                <c:pt idx="1">
                  <c:v>127.41861</c:v>
                </c:pt>
                <c:pt idx="2">
                  <c:v>125.373901</c:v>
                </c:pt>
                <c:pt idx="3">
                  <c:v>119.77544399999999</c:v>
                </c:pt>
                <c:pt idx="4">
                  <c:v>107.097351</c:v>
                </c:pt>
                <c:pt idx="5">
                  <c:v>56.084170999999998</c:v>
                </c:pt>
                <c:pt idx="6">
                  <c:v>46.383887999999999</c:v>
                </c:pt>
                <c:pt idx="7">
                  <c:v>56.338554000000002</c:v>
                </c:pt>
                <c:pt idx="8">
                  <c:v>72.456435999999997</c:v>
                </c:pt>
                <c:pt idx="9">
                  <c:v>63.371997999999998</c:v>
                </c:pt>
                <c:pt idx="10">
                  <c:v>60.310364</c:v>
                </c:pt>
                <c:pt idx="11">
                  <c:v>63.518039999999999</c:v>
                </c:pt>
                <c:pt idx="12">
                  <c:v>65.998870999999994</c:v>
                </c:pt>
                <c:pt idx="13">
                  <c:v>67.750984000000003</c:v>
                </c:pt>
                <c:pt idx="14">
                  <c:v>69.481949</c:v>
                </c:pt>
                <c:pt idx="15">
                  <c:v>71.398978999999997</c:v>
                </c:pt>
                <c:pt idx="16">
                  <c:v>73.109702999999996</c:v>
                </c:pt>
                <c:pt idx="17">
                  <c:v>74.883278000000004</c:v>
                </c:pt>
                <c:pt idx="18">
                  <c:v>76.616935999999995</c:v>
                </c:pt>
                <c:pt idx="19">
                  <c:v>78.359772000000007</c:v>
                </c:pt>
                <c:pt idx="20">
                  <c:v>80.023735000000002</c:v>
                </c:pt>
                <c:pt idx="21">
                  <c:v>82.209427000000005</c:v>
                </c:pt>
                <c:pt idx="22">
                  <c:v>84.168830999999997</c:v>
                </c:pt>
                <c:pt idx="23">
                  <c:v>86.915199000000001</c:v>
                </c:pt>
                <c:pt idx="24">
                  <c:v>89.020927</c:v>
                </c:pt>
                <c:pt idx="25">
                  <c:v>90.639313000000001</c:v>
                </c:pt>
                <c:pt idx="26">
                  <c:v>92.330001999999993</c:v>
                </c:pt>
                <c:pt idx="27">
                  <c:v>93.311622999999997</c:v>
                </c:pt>
                <c:pt idx="28">
                  <c:v>94.642143000000004</c:v>
                </c:pt>
                <c:pt idx="29">
                  <c:v>96.548698000000002</c:v>
                </c:pt>
                <c:pt idx="30">
                  <c:v>98.190239000000005</c:v>
                </c:pt>
                <c:pt idx="31">
                  <c:v>100.56661200000001</c:v>
                </c:pt>
                <c:pt idx="32">
                  <c:v>102.814751</c:v>
                </c:pt>
                <c:pt idx="33">
                  <c:v>104.53001399999999</c:v>
                </c:pt>
                <c:pt idx="34">
                  <c:v>105.639511</c:v>
                </c:pt>
                <c:pt idx="35">
                  <c:v>106.9692</c:v>
                </c:pt>
                <c:pt idx="36">
                  <c:v>108.559837</c:v>
                </c:pt>
                <c:pt idx="37">
                  <c:v>110.196342</c:v>
                </c:pt>
                <c:pt idx="38">
                  <c:v>111.588509</c:v>
                </c:pt>
                <c:pt idx="39">
                  <c:v>112.844498</c:v>
                </c:pt>
                <c:pt idx="40">
                  <c:v>113.96556099999999</c:v>
                </c:pt>
              </c:numCache>
            </c:numRef>
          </c:val>
          <c:smooth val="0"/>
        </c:ser>
        <c:ser>
          <c:idx val="1"/>
          <c:order val="1"/>
          <c:tx>
            <c:strRef>
              <c:f>Sheet1!$C$1</c:f>
              <c:strCache>
                <c:ptCount val="1"/>
                <c:pt idx="0">
                  <c:v>High Oil and Gas Resource and Technology</c:v>
                </c:pt>
              </c:strCache>
            </c:strRef>
          </c:tx>
          <c:spPr>
            <a:ln w="22225" cap="rnd">
              <a:solidFill>
                <a:srgbClr val="BD732A">
                  <a:lumMod val="75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Sheet1!$C$2:$C$42</c:f>
              <c:numCache>
                <c:formatCode>General</c:formatCode>
                <c:ptCount val="41"/>
                <c:pt idx="0">
                  <c:v>93.050078999999997</c:v>
                </c:pt>
                <c:pt idx="1">
                  <c:v>127.41861</c:v>
                </c:pt>
                <c:pt idx="2">
                  <c:v>125.373901</c:v>
                </c:pt>
                <c:pt idx="3">
                  <c:v>119.77544399999999</c:v>
                </c:pt>
                <c:pt idx="4">
                  <c:v>107.097351</c:v>
                </c:pt>
                <c:pt idx="5">
                  <c:v>56.084170999999998</c:v>
                </c:pt>
                <c:pt idx="6">
                  <c:v>46.383887999999999</c:v>
                </c:pt>
                <c:pt idx="7">
                  <c:v>56.338554000000002</c:v>
                </c:pt>
                <c:pt idx="8">
                  <c:v>72.456435999999997</c:v>
                </c:pt>
                <c:pt idx="9">
                  <c:v>63.371997999999998</c:v>
                </c:pt>
                <c:pt idx="10">
                  <c:v>57.724522</c:v>
                </c:pt>
                <c:pt idx="11">
                  <c:v>58.922595999999999</c:v>
                </c:pt>
                <c:pt idx="12">
                  <c:v>60.425055999999998</c:v>
                </c:pt>
                <c:pt idx="13">
                  <c:v>61.430351000000002</c:v>
                </c:pt>
                <c:pt idx="14">
                  <c:v>62.381129999999999</c:v>
                </c:pt>
                <c:pt idx="15">
                  <c:v>63.533954999999999</c:v>
                </c:pt>
                <c:pt idx="16">
                  <c:v>64.565697</c:v>
                </c:pt>
                <c:pt idx="17">
                  <c:v>65.742774999999995</c:v>
                </c:pt>
                <c:pt idx="18">
                  <c:v>66.727455000000006</c:v>
                </c:pt>
                <c:pt idx="19">
                  <c:v>67.963661000000002</c:v>
                </c:pt>
                <c:pt idx="20">
                  <c:v>69.206680000000006</c:v>
                </c:pt>
                <c:pt idx="21">
                  <c:v>70.411636000000001</c:v>
                </c:pt>
                <c:pt idx="22">
                  <c:v>71.622894000000002</c:v>
                </c:pt>
                <c:pt idx="23">
                  <c:v>72.731605999999999</c:v>
                </c:pt>
                <c:pt idx="24">
                  <c:v>74.266746999999995</c:v>
                </c:pt>
                <c:pt idx="25">
                  <c:v>75.43338</c:v>
                </c:pt>
                <c:pt idx="26">
                  <c:v>76.704254000000006</c:v>
                </c:pt>
                <c:pt idx="27">
                  <c:v>77.701995999999994</c:v>
                </c:pt>
                <c:pt idx="28">
                  <c:v>78.906395000000003</c:v>
                </c:pt>
                <c:pt idx="29">
                  <c:v>80.181808000000004</c:v>
                </c:pt>
                <c:pt idx="30">
                  <c:v>81.759392000000005</c:v>
                </c:pt>
                <c:pt idx="31">
                  <c:v>83.171790999999999</c:v>
                </c:pt>
                <c:pt idx="32">
                  <c:v>84.555915999999996</c:v>
                </c:pt>
                <c:pt idx="33">
                  <c:v>85.999213999999995</c:v>
                </c:pt>
                <c:pt idx="34">
                  <c:v>87.053359999999998</c:v>
                </c:pt>
                <c:pt idx="35">
                  <c:v>88.038773000000006</c:v>
                </c:pt>
                <c:pt idx="36">
                  <c:v>89.021079999999998</c:v>
                </c:pt>
                <c:pt idx="37">
                  <c:v>89.703666999999996</c:v>
                </c:pt>
                <c:pt idx="38">
                  <c:v>90.323441000000003</c:v>
                </c:pt>
                <c:pt idx="39">
                  <c:v>90.755263999999997</c:v>
                </c:pt>
                <c:pt idx="40">
                  <c:v>91.386757000000003</c:v>
                </c:pt>
              </c:numCache>
            </c:numRef>
          </c:val>
          <c:smooth val="0"/>
        </c:ser>
        <c:ser>
          <c:idx val="2"/>
          <c:order val="2"/>
          <c:tx>
            <c:strRef>
              <c:f>Sheet1!$D$1</c:f>
              <c:strCache>
                <c:ptCount val="1"/>
                <c:pt idx="0">
                  <c:v>Low Oil Price</c:v>
                </c:pt>
              </c:strCache>
            </c:strRef>
          </c:tx>
          <c:spPr>
            <a:ln w="22225" cap="rnd">
              <a:solidFill>
                <a:srgbClr val="A33340">
                  <a:lumMod val="40000"/>
                  <a:lumOff val="60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Sheet1!$D$2:$D$42</c:f>
              <c:numCache>
                <c:formatCode>General</c:formatCode>
                <c:ptCount val="41"/>
                <c:pt idx="0">
                  <c:v>93.050078999999997</c:v>
                </c:pt>
                <c:pt idx="1">
                  <c:v>127.41861</c:v>
                </c:pt>
                <c:pt idx="2">
                  <c:v>125.373901</c:v>
                </c:pt>
                <c:pt idx="3">
                  <c:v>119.77544399999999</c:v>
                </c:pt>
                <c:pt idx="4">
                  <c:v>107.097351</c:v>
                </c:pt>
                <c:pt idx="5">
                  <c:v>56.084170999999998</c:v>
                </c:pt>
                <c:pt idx="6">
                  <c:v>46.383887999999999</c:v>
                </c:pt>
                <c:pt idx="7">
                  <c:v>56.338554000000002</c:v>
                </c:pt>
                <c:pt idx="8">
                  <c:v>72.456435999999997</c:v>
                </c:pt>
                <c:pt idx="9">
                  <c:v>63.371997999999998</c:v>
                </c:pt>
                <c:pt idx="10">
                  <c:v>38.010544000000003</c:v>
                </c:pt>
                <c:pt idx="11">
                  <c:v>34.877121000000002</c:v>
                </c:pt>
                <c:pt idx="12">
                  <c:v>36.947609</c:v>
                </c:pt>
                <c:pt idx="13">
                  <c:v>38.215279000000002</c:v>
                </c:pt>
                <c:pt idx="14">
                  <c:v>39.141005999999997</c:v>
                </c:pt>
                <c:pt idx="15">
                  <c:v>39.874473999999999</c:v>
                </c:pt>
                <c:pt idx="16">
                  <c:v>40.483939999999997</c:v>
                </c:pt>
                <c:pt idx="17">
                  <c:v>41.006500000000003</c:v>
                </c:pt>
                <c:pt idx="18">
                  <c:v>41.464615000000002</c:v>
                </c:pt>
                <c:pt idx="19">
                  <c:v>41.872948000000001</c:v>
                </c:pt>
                <c:pt idx="20">
                  <c:v>42.241627000000001</c:v>
                </c:pt>
                <c:pt idx="21">
                  <c:v>42.577922999999998</c:v>
                </c:pt>
                <c:pt idx="22">
                  <c:v>42.887276</c:v>
                </c:pt>
                <c:pt idx="23">
                  <c:v>43.173839999999998</c:v>
                </c:pt>
                <c:pt idx="24">
                  <c:v>43.440860999999998</c:v>
                </c:pt>
                <c:pt idx="25">
                  <c:v>43.690936999999998</c:v>
                </c:pt>
                <c:pt idx="26">
                  <c:v>43.926174000000003</c:v>
                </c:pt>
                <c:pt idx="27">
                  <c:v>44.148296000000002</c:v>
                </c:pt>
                <c:pt idx="28">
                  <c:v>44.358741999999999</c:v>
                </c:pt>
                <c:pt idx="29">
                  <c:v>44.558739000000003</c:v>
                </c:pt>
                <c:pt idx="30">
                  <c:v>44.749305999999997</c:v>
                </c:pt>
                <c:pt idx="31">
                  <c:v>44.931323999999996</c:v>
                </c:pt>
                <c:pt idx="32">
                  <c:v>45.105572000000002</c:v>
                </c:pt>
                <c:pt idx="33">
                  <c:v>45.272694000000001</c:v>
                </c:pt>
                <c:pt idx="34">
                  <c:v>45.433284999999998</c:v>
                </c:pt>
                <c:pt idx="35">
                  <c:v>45.587864000000003</c:v>
                </c:pt>
                <c:pt idx="36">
                  <c:v>45.736862000000002</c:v>
                </c:pt>
                <c:pt idx="37">
                  <c:v>45.880702999999997</c:v>
                </c:pt>
                <c:pt idx="38">
                  <c:v>46.019736999999999</c:v>
                </c:pt>
                <c:pt idx="39">
                  <c:v>46.154293000000003</c:v>
                </c:pt>
                <c:pt idx="40">
                  <c:v>46.284660000000002</c:v>
                </c:pt>
              </c:numCache>
            </c:numRef>
          </c:val>
          <c:smooth val="0"/>
        </c:ser>
        <c:ser>
          <c:idx val="4"/>
          <c:order val="3"/>
          <c:tx>
            <c:strRef>
              <c:f>Sheet1!$E$1</c:f>
              <c:strCache>
                <c:ptCount val="1"/>
                <c:pt idx="0">
                  <c:v>High Oil Price</c:v>
                </c:pt>
              </c:strCache>
            </c:strRef>
          </c:tx>
          <c:spPr>
            <a:ln w="22225" cap="rnd">
              <a:solidFill>
                <a:srgbClr val="A33340">
                  <a:lumMod val="75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Sheet1!$E$2:$E$42</c:f>
              <c:numCache>
                <c:formatCode>General</c:formatCode>
                <c:ptCount val="41"/>
                <c:pt idx="0">
                  <c:v>93.050078999999997</c:v>
                </c:pt>
                <c:pt idx="1">
                  <c:v>127.41861</c:v>
                </c:pt>
                <c:pt idx="2">
                  <c:v>125.373901</c:v>
                </c:pt>
                <c:pt idx="3">
                  <c:v>119.77544399999999</c:v>
                </c:pt>
                <c:pt idx="4">
                  <c:v>107.097351</c:v>
                </c:pt>
                <c:pt idx="5">
                  <c:v>56.084170999999998</c:v>
                </c:pt>
                <c:pt idx="6">
                  <c:v>46.383887999999999</c:v>
                </c:pt>
                <c:pt idx="7">
                  <c:v>56.338554000000002</c:v>
                </c:pt>
                <c:pt idx="8">
                  <c:v>72.456435999999997</c:v>
                </c:pt>
                <c:pt idx="9">
                  <c:v>63.371997999999998</c:v>
                </c:pt>
                <c:pt idx="10">
                  <c:v>87.608458999999996</c:v>
                </c:pt>
                <c:pt idx="11">
                  <c:v>95.604774000000006</c:v>
                </c:pt>
                <c:pt idx="12">
                  <c:v>103.095787</c:v>
                </c:pt>
                <c:pt idx="13">
                  <c:v>111.597427</c:v>
                </c:pt>
                <c:pt idx="14">
                  <c:v>118.23474899999999</c:v>
                </c:pt>
                <c:pt idx="15">
                  <c:v>122.773247</c:v>
                </c:pt>
                <c:pt idx="16">
                  <c:v>126.097351</c:v>
                </c:pt>
                <c:pt idx="17">
                  <c:v>131.359848</c:v>
                </c:pt>
                <c:pt idx="18">
                  <c:v>135.407974</c:v>
                </c:pt>
                <c:pt idx="19">
                  <c:v>139.292633</c:v>
                </c:pt>
                <c:pt idx="20">
                  <c:v>142.12550400000001</c:v>
                </c:pt>
                <c:pt idx="21">
                  <c:v>146.571609</c:v>
                </c:pt>
                <c:pt idx="22">
                  <c:v>149.96589700000001</c:v>
                </c:pt>
                <c:pt idx="23">
                  <c:v>153.196732</c:v>
                </c:pt>
                <c:pt idx="24">
                  <c:v>156.26411400000001</c:v>
                </c:pt>
                <c:pt idx="25">
                  <c:v>159.16806</c:v>
                </c:pt>
                <c:pt idx="26">
                  <c:v>161.90853899999999</c:v>
                </c:pt>
                <c:pt idx="27">
                  <c:v>164.48556500000001</c:v>
                </c:pt>
                <c:pt idx="28">
                  <c:v>166.899124</c:v>
                </c:pt>
                <c:pt idx="29">
                  <c:v>169.14924600000001</c:v>
                </c:pt>
                <c:pt idx="30">
                  <c:v>171.23593099999999</c:v>
                </c:pt>
                <c:pt idx="31">
                  <c:v>173.159119</c:v>
                </c:pt>
                <c:pt idx="32">
                  <c:v>174.91888399999999</c:v>
                </c:pt>
                <c:pt idx="33">
                  <c:v>176.51518200000001</c:v>
                </c:pt>
                <c:pt idx="34">
                  <c:v>177.94802899999999</c:v>
                </c:pt>
                <c:pt idx="35">
                  <c:v>179.217422</c:v>
                </c:pt>
                <c:pt idx="36">
                  <c:v>180.32333399999999</c:v>
                </c:pt>
                <c:pt idx="37">
                  <c:v>181.26582300000001</c:v>
                </c:pt>
                <c:pt idx="38">
                  <c:v>182.04484600000001</c:v>
                </c:pt>
                <c:pt idx="39">
                  <c:v>182.660416</c:v>
                </c:pt>
                <c:pt idx="40">
                  <c:v>183.11253400000001</c:v>
                </c:pt>
              </c:numCache>
            </c:numRef>
          </c:val>
          <c:smooth val="0"/>
        </c:ser>
        <c:ser>
          <c:idx val="3"/>
          <c:order val="4"/>
          <c:tx>
            <c:strRef>
              <c:f>Sheet1!$F$1</c:f>
              <c:strCache>
                <c:ptCount val="1"/>
                <c:pt idx="0">
                  <c:v>Reference</c:v>
                </c:pt>
              </c:strCache>
            </c:strRef>
          </c:tx>
          <c:spPr>
            <a:ln w="22225" cap="rnd">
              <a:solidFill>
                <a:schemeClr val="tx1"/>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Sheet1!$F$2:$F$42</c:f>
              <c:numCache>
                <c:formatCode>General</c:formatCode>
                <c:ptCount val="41"/>
                <c:pt idx="0">
                  <c:v>93.050078999999997</c:v>
                </c:pt>
                <c:pt idx="1">
                  <c:v>127.41861</c:v>
                </c:pt>
                <c:pt idx="2">
                  <c:v>125.373901</c:v>
                </c:pt>
                <c:pt idx="3">
                  <c:v>119.77544399999999</c:v>
                </c:pt>
                <c:pt idx="4">
                  <c:v>107.097351</c:v>
                </c:pt>
                <c:pt idx="5">
                  <c:v>56.084170999999998</c:v>
                </c:pt>
                <c:pt idx="6">
                  <c:v>46.383887999999999</c:v>
                </c:pt>
                <c:pt idx="7">
                  <c:v>56.338554000000002</c:v>
                </c:pt>
                <c:pt idx="8">
                  <c:v>72.456435999999997</c:v>
                </c:pt>
                <c:pt idx="9">
                  <c:v>63.371997999999998</c:v>
                </c:pt>
                <c:pt idx="10">
                  <c:v>58.505806</c:v>
                </c:pt>
                <c:pt idx="11">
                  <c:v>61.632210000000001</c:v>
                </c:pt>
                <c:pt idx="12">
                  <c:v>64.001991000000004</c:v>
                </c:pt>
                <c:pt idx="13">
                  <c:v>65.341621000000004</c:v>
                </c:pt>
                <c:pt idx="14">
                  <c:v>67.003448000000006</c:v>
                </c:pt>
                <c:pt idx="15">
                  <c:v>68.735039</c:v>
                </c:pt>
                <c:pt idx="16">
                  <c:v>70.371643000000006</c:v>
                </c:pt>
                <c:pt idx="17">
                  <c:v>71.580528000000001</c:v>
                </c:pt>
                <c:pt idx="18">
                  <c:v>73.166756000000007</c:v>
                </c:pt>
                <c:pt idx="19">
                  <c:v>74.728347999999997</c:v>
                </c:pt>
                <c:pt idx="20">
                  <c:v>75.831558000000001</c:v>
                </c:pt>
                <c:pt idx="21">
                  <c:v>77.375022999999999</c:v>
                </c:pt>
                <c:pt idx="22">
                  <c:v>78.623016000000007</c:v>
                </c:pt>
                <c:pt idx="23">
                  <c:v>80.499656999999999</c:v>
                </c:pt>
                <c:pt idx="24">
                  <c:v>81.877769000000001</c:v>
                </c:pt>
                <c:pt idx="25">
                  <c:v>83.325171999999995</c:v>
                </c:pt>
                <c:pt idx="26">
                  <c:v>84.876801</c:v>
                </c:pt>
                <c:pt idx="27">
                  <c:v>86.175788999999995</c:v>
                </c:pt>
                <c:pt idx="28">
                  <c:v>87.637855999999999</c:v>
                </c:pt>
                <c:pt idx="29">
                  <c:v>89.162689</c:v>
                </c:pt>
                <c:pt idx="30">
                  <c:v>90.480170999999999</c:v>
                </c:pt>
                <c:pt idx="31">
                  <c:v>91.638084000000006</c:v>
                </c:pt>
                <c:pt idx="32">
                  <c:v>93.707344000000006</c:v>
                </c:pt>
                <c:pt idx="33">
                  <c:v>94.894356000000002</c:v>
                </c:pt>
                <c:pt idx="34">
                  <c:v>96.306297000000001</c:v>
                </c:pt>
                <c:pt idx="35">
                  <c:v>97.762259999999998</c:v>
                </c:pt>
                <c:pt idx="36">
                  <c:v>99.024994000000007</c:v>
                </c:pt>
                <c:pt idx="37">
                  <c:v>100.73233</c:v>
                </c:pt>
                <c:pt idx="38">
                  <c:v>102.33839399999999</c:v>
                </c:pt>
                <c:pt idx="39">
                  <c:v>103.79858400000001</c:v>
                </c:pt>
                <c:pt idx="40">
                  <c:v>104.98382599999999</c:v>
                </c:pt>
              </c:numCache>
            </c:numRef>
          </c:val>
          <c:smooth val="0"/>
        </c:ser>
        <c:dLbls>
          <c:showLegendKey val="0"/>
          <c:showVal val="0"/>
          <c:showCatName val="0"/>
          <c:showSerName val="0"/>
          <c:showPercent val="0"/>
          <c:showBubbleSize val="0"/>
        </c:dLbls>
        <c:smooth val="0"/>
        <c:axId val="1458828208"/>
        <c:axId val="1458815152"/>
      </c:lineChart>
      <c:catAx>
        <c:axId val="14588282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1458815152"/>
        <c:crosses val="autoZero"/>
        <c:auto val="1"/>
        <c:lblAlgn val="ctr"/>
        <c:lblOffset val="100"/>
        <c:tickLblSkip val="10"/>
        <c:tickMarkSkip val="10"/>
        <c:noMultiLvlLbl val="0"/>
      </c:catAx>
      <c:valAx>
        <c:axId val="145881515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1458828208"/>
        <c:crossesAt val="10"/>
        <c:crossBetween val="midCat"/>
      </c:valAx>
      <c:spPr>
        <a:noFill/>
        <a:ln>
          <a:noFill/>
        </a:ln>
        <a:effectLst/>
      </c:spPr>
    </c:plotArea>
    <c:plotVisOnly val="1"/>
    <c:dispBlanksAs val="gap"/>
    <c:showDLblsOverMax val="0"/>
  </c:chart>
  <c:spPr>
    <a:solidFill>
      <a:schemeClr val="bg1"/>
    </a:solidFill>
    <a:ln w="0" cap="flat" cmpd="sng" algn="ctr">
      <a:solidFill>
        <a:schemeClr val="bg1"/>
      </a:solidFill>
      <a:round/>
    </a:ln>
    <a:effectLst/>
  </c:spPr>
  <c:txPr>
    <a:bodyPr/>
    <a:lstStyle/>
    <a:p>
      <a:pPr>
        <a:defRPr sz="1000">
          <a:solidFill>
            <a:sysClr val="windowText" lastClr="000000"/>
          </a:solidFill>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2943195454318955E-2"/>
          <c:y val="0.19861249608173892"/>
          <c:w val="0.5477163916754878"/>
          <c:h val="0.70827636810531425"/>
        </c:manualLayout>
      </c:layout>
      <c:lineChart>
        <c:grouping val="standard"/>
        <c:varyColors val="0"/>
        <c:ser>
          <c:idx val="0"/>
          <c:order val="0"/>
          <c:tx>
            <c:strRef>
              <c:f>Sheet1!$B$1</c:f>
              <c:strCache>
                <c:ptCount val="1"/>
                <c:pt idx="0">
                  <c:v>Low Oil and Gas Resource and Technology</c:v>
                </c:pt>
              </c:strCache>
            </c:strRef>
          </c:tx>
          <c:spPr>
            <a:ln w="22225" cap="rnd">
              <a:solidFill>
                <a:srgbClr val="BD732A">
                  <a:lumMod val="40000"/>
                  <a:lumOff val="60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Sheet1!$B$2:$B$42</c:f>
              <c:numCache>
                <c:formatCode>General</c:formatCode>
                <c:ptCount val="41"/>
                <c:pt idx="0">
                  <c:v>5.0613809999999999</c:v>
                </c:pt>
                <c:pt idx="1">
                  <c:v>4.5171140000000003</c:v>
                </c:pt>
                <c:pt idx="2">
                  <c:v>3.0535540000000001</c:v>
                </c:pt>
                <c:pt idx="3">
                  <c:v>4.073588</c:v>
                </c:pt>
                <c:pt idx="4">
                  <c:v>4.718502</c:v>
                </c:pt>
                <c:pt idx="5">
                  <c:v>2.8073980000000001</c:v>
                </c:pt>
                <c:pt idx="6">
                  <c:v>2.6391619999999998</c:v>
                </c:pt>
                <c:pt idx="7">
                  <c:v>3.083564</c:v>
                </c:pt>
                <c:pt idx="8">
                  <c:v>3.1523349999999999</c:v>
                </c:pt>
                <c:pt idx="9">
                  <c:v>2.5672549999999998</c:v>
                </c:pt>
                <c:pt idx="10">
                  <c:v>2.6255039999999998</c:v>
                </c:pt>
                <c:pt idx="11">
                  <c:v>2.833189</c:v>
                </c:pt>
                <c:pt idx="12">
                  <c:v>2.9516420000000001</c:v>
                </c:pt>
                <c:pt idx="13">
                  <c:v>3.1009890000000002</c:v>
                </c:pt>
                <c:pt idx="14">
                  <c:v>3.3095309999999998</c:v>
                </c:pt>
                <c:pt idx="15">
                  <c:v>3.6795659999999999</c:v>
                </c:pt>
                <c:pt idx="16">
                  <c:v>3.970621</c:v>
                </c:pt>
                <c:pt idx="17">
                  <c:v>4.1628299999999996</c:v>
                </c:pt>
                <c:pt idx="18">
                  <c:v>4.3495879999999998</c:v>
                </c:pt>
                <c:pt idx="19">
                  <c:v>4.5226579999999998</c:v>
                </c:pt>
                <c:pt idx="20">
                  <c:v>4.6324069999999997</c:v>
                </c:pt>
                <c:pt idx="21">
                  <c:v>4.7209219999999998</c:v>
                </c:pt>
                <c:pt idx="22">
                  <c:v>4.8365150000000003</c:v>
                </c:pt>
                <c:pt idx="23">
                  <c:v>4.9775910000000003</c:v>
                </c:pt>
                <c:pt idx="24">
                  <c:v>5.0904579999999999</c:v>
                </c:pt>
                <c:pt idx="25">
                  <c:v>5.1494780000000002</c:v>
                </c:pt>
                <c:pt idx="26">
                  <c:v>5.2209839999999996</c:v>
                </c:pt>
                <c:pt idx="27">
                  <c:v>5.3103790000000002</c:v>
                </c:pt>
                <c:pt idx="28">
                  <c:v>5.3879890000000001</c:v>
                </c:pt>
                <c:pt idx="29">
                  <c:v>5.4701170000000001</c:v>
                </c:pt>
                <c:pt idx="30">
                  <c:v>5.5356040000000002</c:v>
                </c:pt>
                <c:pt idx="31">
                  <c:v>5.5717949999999998</c:v>
                </c:pt>
                <c:pt idx="32">
                  <c:v>5.6381420000000002</c:v>
                </c:pt>
                <c:pt idx="33">
                  <c:v>5.6660659999999998</c:v>
                </c:pt>
                <c:pt idx="34">
                  <c:v>5.8602720000000001</c:v>
                </c:pt>
                <c:pt idx="35">
                  <c:v>5.9351279999999997</c:v>
                </c:pt>
                <c:pt idx="36">
                  <c:v>6.0612029999999999</c:v>
                </c:pt>
                <c:pt idx="37">
                  <c:v>6.2010670000000001</c:v>
                </c:pt>
                <c:pt idx="38">
                  <c:v>6.2509069999999998</c:v>
                </c:pt>
                <c:pt idx="39">
                  <c:v>6.3829650000000004</c:v>
                </c:pt>
                <c:pt idx="40">
                  <c:v>6.5560660000000004</c:v>
                </c:pt>
              </c:numCache>
            </c:numRef>
          </c:val>
          <c:smooth val="0"/>
        </c:ser>
        <c:ser>
          <c:idx val="1"/>
          <c:order val="1"/>
          <c:tx>
            <c:strRef>
              <c:f>Sheet1!$C$1</c:f>
              <c:strCache>
                <c:ptCount val="1"/>
                <c:pt idx="0">
                  <c:v>High Oil and Gas Resource and Technology</c:v>
                </c:pt>
              </c:strCache>
            </c:strRef>
          </c:tx>
          <c:spPr>
            <a:ln w="22225" cap="rnd">
              <a:solidFill>
                <a:srgbClr val="BD732A">
                  <a:lumMod val="75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Sheet1!$C$2:$C$42</c:f>
              <c:numCache>
                <c:formatCode>General</c:formatCode>
                <c:ptCount val="41"/>
                <c:pt idx="0">
                  <c:v>5.0613809999999999</c:v>
                </c:pt>
                <c:pt idx="1">
                  <c:v>4.5171140000000003</c:v>
                </c:pt>
                <c:pt idx="2">
                  <c:v>3.0535540000000001</c:v>
                </c:pt>
                <c:pt idx="3">
                  <c:v>4.073588</c:v>
                </c:pt>
                <c:pt idx="4">
                  <c:v>4.718502</c:v>
                </c:pt>
                <c:pt idx="5">
                  <c:v>2.8073980000000001</c:v>
                </c:pt>
                <c:pt idx="6">
                  <c:v>2.6391619999999998</c:v>
                </c:pt>
                <c:pt idx="7">
                  <c:v>3.083564</c:v>
                </c:pt>
                <c:pt idx="8">
                  <c:v>3.1523349999999999</c:v>
                </c:pt>
                <c:pt idx="9">
                  <c:v>2.5669469999999999</c:v>
                </c:pt>
                <c:pt idx="10">
                  <c:v>2.4611399999999999</c:v>
                </c:pt>
                <c:pt idx="11">
                  <c:v>2.3785419999999999</c:v>
                </c:pt>
                <c:pt idx="12">
                  <c:v>2.2675939999999999</c:v>
                </c:pt>
                <c:pt idx="13">
                  <c:v>2.2170390000000002</c:v>
                </c:pt>
                <c:pt idx="14">
                  <c:v>2.2321040000000001</c:v>
                </c:pt>
                <c:pt idx="15">
                  <c:v>2.3912900000000001</c:v>
                </c:pt>
                <c:pt idx="16">
                  <c:v>2.5930559999999998</c:v>
                </c:pt>
                <c:pt idx="17">
                  <c:v>2.682391</c:v>
                </c:pt>
                <c:pt idx="18">
                  <c:v>2.6820900000000001</c:v>
                </c:pt>
                <c:pt idx="19">
                  <c:v>2.635443</c:v>
                </c:pt>
                <c:pt idx="20">
                  <c:v>2.5877870000000001</c:v>
                </c:pt>
                <c:pt idx="21">
                  <c:v>2.5805120000000001</c:v>
                </c:pt>
                <c:pt idx="22">
                  <c:v>2.596762</c:v>
                </c:pt>
                <c:pt idx="23">
                  <c:v>2.6120830000000002</c:v>
                </c:pt>
                <c:pt idx="24">
                  <c:v>2.6165430000000001</c:v>
                </c:pt>
                <c:pt idx="25">
                  <c:v>2.6053999999999999</c:v>
                </c:pt>
                <c:pt idx="26">
                  <c:v>2.6145580000000002</c:v>
                </c:pt>
                <c:pt idx="27">
                  <c:v>2.636981</c:v>
                </c:pt>
                <c:pt idx="28">
                  <c:v>2.6473209999999998</c:v>
                </c:pt>
                <c:pt idx="29">
                  <c:v>2.649715</c:v>
                </c:pt>
                <c:pt idx="30">
                  <c:v>2.645178</c:v>
                </c:pt>
                <c:pt idx="31">
                  <c:v>2.6380180000000002</c:v>
                </c:pt>
                <c:pt idx="32">
                  <c:v>2.6349499999999999</c:v>
                </c:pt>
                <c:pt idx="33">
                  <c:v>2.6078549999999998</c:v>
                </c:pt>
                <c:pt idx="34">
                  <c:v>2.5851500000000001</c:v>
                </c:pt>
                <c:pt idx="35">
                  <c:v>2.571348</c:v>
                </c:pt>
                <c:pt idx="36">
                  <c:v>2.5700729999999998</c:v>
                </c:pt>
                <c:pt idx="37">
                  <c:v>2.5608070000000001</c:v>
                </c:pt>
                <c:pt idx="38">
                  <c:v>2.5516619999999999</c:v>
                </c:pt>
                <c:pt idx="39">
                  <c:v>2.5442520000000002</c:v>
                </c:pt>
                <c:pt idx="40">
                  <c:v>2.5372840000000001</c:v>
                </c:pt>
              </c:numCache>
            </c:numRef>
          </c:val>
          <c:smooth val="0"/>
        </c:ser>
        <c:ser>
          <c:idx val="4"/>
          <c:order val="2"/>
          <c:tx>
            <c:strRef>
              <c:f>Sheet1!$D$1</c:f>
              <c:strCache>
                <c:ptCount val="1"/>
                <c:pt idx="0">
                  <c:v>High Oil Price</c:v>
                </c:pt>
              </c:strCache>
            </c:strRef>
          </c:tx>
          <c:spPr>
            <a:ln w="22225" cap="rnd">
              <a:solidFill>
                <a:srgbClr val="A33340">
                  <a:lumMod val="75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Sheet1!$D$2:$D$42</c:f>
              <c:numCache>
                <c:formatCode>General</c:formatCode>
                <c:ptCount val="41"/>
                <c:pt idx="0">
                  <c:v>5.0613809999999999</c:v>
                </c:pt>
                <c:pt idx="1">
                  <c:v>4.5171140000000003</c:v>
                </c:pt>
                <c:pt idx="2">
                  <c:v>3.0535540000000001</c:v>
                </c:pt>
                <c:pt idx="3">
                  <c:v>4.073588</c:v>
                </c:pt>
                <c:pt idx="4">
                  <c:v>4.718502</c:v>
                </c:pt>
                <c:pt idx="5">
                  <c:v>2.8073980000000001</c:v>
                </c:pt>
                <c:pt idx="6">
                  <c:v>2.6391619999999998</c:v>
                </c:pt>
                <c:pt idx="7">
                  <c:v>3.083564</c:v>
                </c:pt>
                <c:pt idx="8">
                  <c:v>3.1523349999999999</c:v>
                </c:pt>
                <c:pt idx="9">
                  <c:v>2.5670060000000001</c:v>
                </c:pt>
                <c:pt idx="10">
                  <c:v>2.4316789999999999</c:v>
                </c:pt>
                <c:pt idx="11">
                  <c:v>2.489522</c:v>
                </c:pt>
                <c:pt idx="12">
                  <c:v>2.4245260000000002</c:v>
                </c:pt>
                <c:pt idx="13">
                  <c:v>2.4161830000000002</c:v>
                </c:pt>
                <c:pt idx="14">
                  <c:v>2.4815809999999998</c:v>
                </c:pt>
                <c:pt idx="15">
                  <c:v>2.6816529999999998</c:v>
                </c:pt>
                <c:pt idx="16">
                  <c:v>2.9022809999999999</c:v>
                </c:pt>
                <c:pt idx="17">
                  <c:v>3.0748630000000001</c:v>
                </c:pt>
                <c:pt idx="18">
                  <c:v>3.1872250000000002</c:v>
                </c:pt>
                <c:pt idx="19">
                  <c:v>3.217352</c:v>
                </c:pt>
                <c:pt idx="20">
                  <c:v>3.2534190000000001</c:v>
                </c:pt>
                <c:pt idx="21">
                  <c:v>3.3284259999999999</c:v>
                </c:pt>
                <c:pt idx="22">
                  <c:v>3.4233370000000001</c:v>
                </c:pt>
                <c:pt idx="23">
                  <c:v>3.54522</c:v>
                </c:pt>
                <c:pt idx="24">
                  <c:v>3.6442299999999999</c:v>
                </c:pt>
                <c:pt idx="25">
                  <c:v>3.7010040000000002</c:v>
                </c:pt>
                <c:pt idx="26">
                  <c:v>3.7625220000000001</c:v>
                </c:pt>
                <c:pt idx="27">
                  <c:v>3.7640579999999999</c:v>
                </c:pt>
                <c:pt idx="28">
                  <c:v>3.7677879999999999</c:v>
                </c:pt>
                <c:pt idx="29">
                  <c:v>3.785593</c:v>
                </c:pt>
                <c:pt idx="30">
                  <c:v>3.8294619999999999</c:v>
                </c:pt>
                <c:pt idx="31">
                  <c:v>3.8862450000000002</c:v>
                </c:pt>
                <c:pt idx="32">
                  <c:v>3.9441700000000002</c:v>
                </c:pt>
                <c:pt idx="33">
                  <c:v>4.0026979999999996</c:v>
                </c:pt>
                <c:pt idx="34">
                  <c:v>4.0630600000000001</c:v>
                </c:pt>
                <c:pt idx="35">
                  <c:v>4.107869</c:v>
                </c:pt>
                <c:pt idx="36">
                  <c:v>4.1730349999999996</c:v>
                </c:pt>
                <c:pt idx="37">
                  <c:v>4.2073840000000002</c:v>
                </c:pt>
                <c:pt idx="38">
                  <c:v>4.2442489999999999</c:v>
                </c:pt>
                <c:pt idx="39">
                  <c:v>4.2660679999999997</c:v>
                </c:pt>
                <c:pt idx="40">
                  <c:v>4.2781079999999996</c:v>
                </c:pt>
              </c:numCache>
            </c:numRef>
          </c:val>
          <c:smooth val="0"/>
        </c:ser>
        <c:ser>
          <c:idx val="5"/>
          <c:order val="3"/>
          <c:tx>
            <c:strRef>
              <c:f>Sheet1!$E$1</c:f>
              <c:strCache>
                <c:ptCount val="1"/>
                <c:pt idx="0">
                  <c:v>Low Oil Price</c:v>
                </c:pt>
              </c:strCache>
            </c:strRef>
          </c:tx>
          <c:spPr>
            <a:ln w="22225" cap="rnd">
              <a:solidFill>
                <a:srgbClr val="A33340">
                  <a:lumMod val="40000"/>
                  <a:lumOff val="60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Sheet1!$E$2:$E$42</c:f>
              <c:numCache>
                <c:formatCode>General</c:formatCode>
                <c:ptCount val="41"/>
                <c:pt idx="0">
                  <c:v>5.0613809999999999</c:v>
                </c:pt>
                <c:pt idx="1">
                  <c:v>4.5171140000000003</c:v>
                </c:pt>
                <c:pt idx="2">
                  <c:v>3.0535540000000001</c:v>
                </c:pt>
                <c:pt idx="3">
                  <c:v>4.073588</c:v>
                </c:pt>
                <c:pt idx="4">
                  <c:v>4.718502</c:v>
                </c:pt>
                <c:pt idx="5">
                  <c:v>2.8073980000000001</c:v>
                </c:pt>
                <c:pt idx="6">
                  <c:v>2.6391619999999998</c:v>
                </c:pt>
                <c:pt idx="7">
                  <c:v>3.083564</c:v>
                </c:pt>
                <c:pt idx="8">
                  <c:v>3.1523349999999999</c:v>
                </c:pt>
                <c:pt idx="9">
                  <c:v>2.5672160000000002</c:v>
                </c:pt>
                <c:pt idx="10">
                  <c:v>2.441046</c:v>
                </c:pt>
                <c:pt idx="11">
                  <c:v>2.4730310000000002</c:v>
                </c:pt>
                <c:pt idx="12">
                  <c:v>2.4844780000000002</c:v>
                </c:pt>
                <c:pt idx="13">
                  <c:v>2.531568</c:v>
                </c:pt>
                <c:pt idx="14">
                  <c:v>2.6437849999999998</c:v>
                </c:pt>
                <c:pt idx="15">
                  <c:v>2.848884</c:v>
                </c:pt>
                <c:pt idx="16">
                  <c:v>3.0415999999999999</c:v>
                </c:pt>
                <c:pt idx="17">
                  <c:v>3.162331</c:v>
                </c:pt>
                <c:pt idx="18">
                  <c:v>3.2422</c:v>
                </c:pt>
                <c:pt idx="19">
                  <c:v>3.250543</c:v>
                </c:pt>
                <c:pt idx="20">
                  <c:v>3.2079789999999999</c:v>
                </c:pt>
                <c:pt idx="21">
                  <c:v>3.194296</c:v>
                </c:pt>
                <c:pt idx="22">
                  <c:v>3.220539</c:v>
                </c:pt>
                <c:pt idx="23">
                  <c:v>3.262219</c:v>
                </c:pt>
                <c:pt idx="24">
                  <c:v>3.2987250000000001</c:v>
                </c:pt>
                <c:pt idx="25">
                  <c:v>3.2812160000000001</c:v>
                </c:pt>
                <c:pt idx="26">
                  <c:v>3.2961610000000001</c:v>
                </c:pt>
                <c:pt idx="27">
                  <c:v>3.3369900000000001</c:v>
                </c:pt>
                <c:pt idx="28">
                  <c:v>3.3883860000000001</c:v>
                </c:pt>
                <c:pt idx="29">
                  <c:v>3.4548109999999999</c:v>
                </c:pt>
                <c:pt idx="30">
                  <c:v>3.493614</c:v>
                </c:pt>
                <c:pt idx="31">
                  <c:v>3.5074529999999999</c:v>
                </c:pt>
                <c:pt idx="32">
                  <c:v>3.5456089999999998</c:v>
                </c:pt>
                <c:pt idx="33">
                  <c:v>3.5783510000000001</c:v>
                </c:pt>
                <c:pt idx="34">
                  <c:v>3.589229</c:v>
                </c:pt>
                <c:pt idx="35">
                  <c:v>3.582201</c:v>
                </c:pt>
                <c:pt idx="36">
                  <c:v>3.5877340000000002</c:v>
                </c:pt>
                <c:pt idx="37">
                  <c:v>3.5952609999999998</c:v>
                </c:pt>
                <c:pt idx="38">
                  <c:v>3.6120130000000001</c:v>
                </c:pt>
                <c:pt idx="39">
                  <c:v>3.6533669999999998</c:v>
                </c:pt>
                <c:pt idx="40">
                  <c:v>3.6925180000000002</c:v>
                </c:pt>
              </c:numCache>
            </c:numRef>
          </c:val>
          <c:smooth val="0"/>
        </c:ser>
        <c:ser>
          <c:idx val="3"/>
          <c:order val="4"/>
          <c:tx>
            <c:strRef>
              <c:f>Sheet1!$F$1</c:f>
              <c:strCache>
                <c:ptCount val="1"/>
                <c:pt idx="0">
                  <c:v>Reference</c:v>
                </c:pt>
              </c:strCache>
            </c:strRef>
          </c:tx>
          <c:spPr>
            <a:ln w="22225" cap="rnd">
              <a:solidFill>
                <a:schemeClr val="tx1"/>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Sheet1!$F$2:$F$42</c:f>
              <c:numCache>
                <c:formatCode>General</c:formatCode>
                <c:ptCount val="41"/>
                <c:pt idx="0">
                  <c:v>5.0613809999999999</c:v>
                </c:pt>
                <c:pt idx="1">
                  <c:v>4.5171140000000003</c:v>
                </c:pt>
                <c:pt idx="2">
                  <c:v>3.0535540000000001</c:v>
                </c:pt>
                <c:pt idx="3">
                  <c:v>4.073588</c:v>
                </c:pt>
                <c:pt idx="4">
                  <c:v>4.718502</c:v>
                </c:pt>
                <c:pt idx="5">
                  <c:v>2.8073980000000001</c:v>
                </c:pt>
                <c:pt idx="6">
                  <c:v>2.6391619999999998</c:v>
                </c:pt>
                <c:pt idx="7">
                  <c:v>3.083564</c:v>
                </c:pt>
                <c:pt idx="8">
                  <c:v>3.1523349999999999</c:v>
                </c:pt>
                <c:pt idx="9">
                  <c:v>2.5672429999999999</c:v>
                </c:pt>
                <c:pt idx="10">
                  <c:v>2.4352480000000001</c:v>
                </c:pt>
                <c:pt idx="11">
                  <c:v>2.493109</c:v>
                </c:pt>
                <c:pt idx="12">
                  <c:v>2.4907490000000001</c:v>
                </c:pt>
                <c:pt idx="13">
                  <c:v>2.5230329999999999</c:v>
                </c:pt>
                <c:pt idx="14">
                  <c:v>2.6177380000000001</c:v>
                </c:pt>
                <c:pt idx="15">
                  <c:v>2.8399730000000001</c:v>
                </c:pt>
                <c:pt idx="16">
                  <c:v>3.0810759999999999</c:v>
                </c:pt>
                <c:pt idx="17">
                  <c:v>3.2320419999999999</c:v>
                </c:pt>
                <c:pt idx="18">
                  <c:v>3.3193589999999999</c:v>
                </c:pt>
                <c:pt idx="19">
                  <c:v>3.331645</c:v>
                </c:pt>
                <c:pt idx="20">
                  <c:v>3.2858550000000002</c:v>
                </c:pt>
                <c:pt idx="21">
                  <c:v>3.239649</c:v>
                </c:pt>
                <c:pt idx="22">
                  <c:v>3.258222</c:v>
                </c:pt>
                <c:pt idx="23">
                  <c:v>3.3201719999999999</c:v>
                </c:pt>
                <c:pt idx="24">
                  <c:v>3.3677199999999998</c:v>
                </c:pt>
                <c:pt idx="25">
                  <c:v>3.3625099999999999</c:v>
                </c:pt>
                <c:pt idx="26">
                  <c:v>3.3583240000000001</c:v>
                </c:pt>
                <c:pt idx="27">
                  <c:v>3.403626</c:v>
                </c:pt>
                <c:pt idx="28">
                  <c:v>3.431597</c:v>
                </c:pt>
                <c:pt idx="29">
                  <c:v>3.4409930000000002</c:v>
                </c:pt>
                <c:pt idx="30">
                  <c:v>3.4448949999999998</c:v>
                </c:pt>
                <c:pt idx="31">
                  <c:v>3.4431210000000001</c:v>
                </c:pt>
                <c:pt idx="32">
                  <c:v>3.4656790000000002</c:v>
                </c:pt>
                <c:pt idx="33">
                  <c:v>3.4823499999999998</c:v>
                </c:pt>
                <c:pt idx="34">
                  <c:v>3.4958070000000001</c:v>
                </c:pt>
                <c:pt idx="35">
                  <c:v>3.5175200000000002</c:v>
                </c:pt>
                <c:pt idx="36">
                  <c:v>3.552241</c:v>
                </c:pt>
                <c:pt idx="37">
                  <c:v>3.5966490000000002</c:v>
                </c:pt>
                <c:pt idx="38">
                  <c:v>3.6275210000000002</c:v>
                </c:pt>
                <c:pt idx="39">
                  <c:v>3.6473209999999998</c:v>
                </c:pt>
                <c:pt idx="40">
                  <c:v>3.6941130000000002</c:v>
                </c:pt>
              </c:numCache>
            </c:numRef>
          </c:val>
          <c:smooth val="0"/>
        </c:ser>
        <c:dLbls>
          <c:showLegendKey val="0"/>
          <c:showVal val="0"/>
          <c:showCatName val="0"/>
          <c:showSerName val="0"/>
          <c:showPercent val="0"/>
          <c:showBubbleSize val="0"/>
        </c:dLbls>
        <c:smooth val="0"/>
        <c:axId val="1458818416"/>
        <c:axId val="1458827120"/>
        <c:extLst/>
      </c:lineChart>
      <c:catAx>
        <c:axId val="1458818416"/>
        <c:scaling>
          <c:orientation val="minMax"/>
        </c:scaling>
        <c:delete val="0"/>
        <c:axPos val="b"/>
        <c:numFmt formatCode="General" sourceLinked="1"/>
        <c:majorTickMark val="out"/>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58827120"/>
        <c:crosses val="autoZero"/>
        <c:auto val="1"/>
        <c:lblAlgn val="ctr"/>
        <c:lblOffset val="100"/>
        <c:tickLblSkip val="10"/>
        <c:tickMarkSkip val="10"/>
        <c:noMultiLvlLbl val="0"/>
      </c:catAx>
      <c:valAx>
        <c:axId val="1458827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58818416"/>
        <c:crossesAt val="10"/>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ysClr val="windowText" lastClr="000000"/>
          </a:solidFill>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327360782688545"/>
          <c:y val="0.20188065033537475"/>
          <c:w val="0.73370953630796154"/>
          <c:h val="0.69816357089979142"/>
        </c:manualLayout>
      </c:layout>
      <c:lineChart>
        <c:grouping val="standard"/>
        <c:varyColors val="0"/>
        <c:ser>
          <c:idx val="0"/>
          <c:order val="0"/>
          <c:tx>
            <c:strRef>
              <c:f>Sheet1!$B$1</c:f>
              <c:strCache>
                <c:ptCount val="1"/>
                <c:pt idx="0">
                  <c:v>High Economic Growth</c:v>
                </c:pt>
              </c:strCache>
            </c:strRef>
          </c:tx>
          <c:spPr>
            <a:ln w="19050" cap="rnd">
              <a:solidFill>
                <a:srgbClr val="0096D7">
                  <a:lumMod val="75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Sheet1!$B$2:$B$42</c:f>
              <c:numCache>
                <c:formatCode>General</c:formatCode>
                <c:ptCount val="41"/>
                <c:pt idx="0">
                  <c:v>15598.8</c:v>
                </c:pt>
                <c:pt idx="1">
                  <c:v>15840.7</c:v>
                </c:pt>
                <c:pt idx="2">
                  <c:v>16197</c:v>
                </c:pt>
                <c:pt idx="3">
                  <c:v>16495.400000000001</c:v>
                </c:pt>
                <c:pt idx="4">
                  <c:v>16899.8</c:v>
                </c:pt>
                <c:pt idx="5">
                  <c:v>17386.7</c:v>
                </c:pt>
                <c:pt idx="6">
                  <c:v>17659.2</c:v>
                </c:pt>
                <c:pt idx="7">
                  <c:v>18050.7</c:v>
                </c:pt>
                <c:pt idx="8">
                  <c:v>18566.400000000001</c:v>
                </c:pt>
                <c:pt idx="9">
                  <c:v>19061.341797000001</c:v>
                </c:pt>
                <c:pt idx="10">
                  <c:v>19526.001952999999</c:v>
                </c:pt>
                <c:pt idx="11">
                  <c:v>20038.490234000001</c:v>
                </c:pt>
                <c:pt idx="12">
                  <c:v>20477.814452999999</c:v>
                </c:pt>
                <c:pt idx="13">
                  <c:v>20883.699218999998</c:v>
                </c:pt>
                <c:pt idx="14">
                  <c:v>21306.171875</c:v>
                </c:pt>
                <c:pt idx="15">
                  <c:v>21773.148438</c:v>
                </c:pt>
                <c:pt idx="16">
                  <c:v>22279.697265999999</c:v>
                </c:pt>
                <c:pt idx="17">
                  <c:v>22818.242188</c:v>
                </c:pt>
                <c:pt idx="18">
                  <c:v>23414.439452999999</c:v>
                </c:pt>
                <c:pt idx="19">
                  <c:v>23991.568359000001</c:v>
                </c:pt>
                <c:pt idx="20">
                  <c:v>24614.824218999998</c:v>
                </c:pt>
                <c:pt idx="21">
                  <c:v>25202.867188</c:v>
                </c:pt>
                <c:pt idx="22">
                  <c:v>25818.689452999999</c:v>
                </c:pt>
                <c:pt idx="23">
                  <c:v>26441.851562</c:v>
                </c:pt>
                <c:pt idx="24">
                  <c:v>27019.818359000001</c:v>
                </c:pt>
                <c:pt idx="25">
                  <c:v>27621.054688</c:v>
                </c:pt>
                <c:pt idx="26">
                  <c:v>28226.007812</c:v>
                </c:pt>
                <c:pt idx="27">
                  <c:v>28832.087890999999</c:v>
                </c:pt>
                <c:pt idx="28">
                  <c:v>29500.376952999999</c:v>
                </c:pt>
                <c:pt idx="29">
                  <c:v>30156.314452999999</c:v>
                </c:pt>
                <c:pt idx="30">
                  <c:v>30868.685547000001</c:v>
                </c:pt>
                <c:pt idx="31">
                  <c:v>31625.869140999999</c:v>
                </c:pt>
                <c:pt idx="32">
                  <c:v>32390.625</c:v>
                </c:pt>
                <c:pt idx="33">
                  <c:v>33231.039062000003</c:v>
                </c:pt>
                <c:pt idx="34">
                  <c:v>34045.914062000003</c:v>
                </c:pt>
                <c:pt idx="35">
                  <c:v>34874.921875</c:v>
                </c:pt>
                <c:pt idx="36">
                  <c:v>35795.664062000003</c:v>
                </c:pt>
                <c:pt idx="37">
                  <c:v>36700.992187999997</c:v>
                </c:pt>
                <c:pt idx="38">
                  <c:v>37616.703125</c:v>
                </c:pt>
                <c:pt idx="39">
                  <c:v>38590.453125</c:v>
                </c:pt>
                <c:pt idx="40">
                  <c:v>39608.527344000002</c:v>
                </c:pt>
              </c:numCache>
            </c:numRef>
          </c:val>
          <c:smooth val="0"/>
        </c:ser>
        <c:ser>
          <c:idx val="2"/>
          <c:order val="1"/>
          <c:tx>
            <c:strRef>
              <c:f>Sheet1!$C$1</c:f>
              <c:strCache>
                <c:ptCount val="1"/>
                <c:pt idx="0">
                  <c:v>Low Economic Growth</c:v>
                </c:pt>
              </c:strCache>
            </c:strRef>
          </c:tx>
          <c:spPr>
            <a:ln w="19050" cap="rnd">
              <a:solidFill>
                <a:srgbClr val="0096D7">
                  <a:lumMod val="40000"/>
                  <a:lumOff val="60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Sheet1!$C$2:$C$42</c:f>
              <c:numCache>
                <c:formatCode>General</c:formatCode>
                <c:ptCount val="41"/>
                <c:pt idx="0">
                  <c:v>15598.8</c:v>
                </c:pt>
                <c:pt idx="1">
                  <c:v>15840.7</c:v>
                </c:pt>
                <c:pt idx="2">
                  <c:v>16197</c:v>
                </c:pt>
                <c:pt idx="3">
                  <c:v>16495.400000000001</c:v>
                </c:pt>
                <c:pt idx="4">
                  <c:v>16899.8</c:v>
                </c:pt>
                <c:pt idx="5">
                  <c:v>17386.7</c:v>
                </c:pt>
                <c:pt idx="6">
                  <c:v>17659.2</c:v>
                </c:pt>
                <c:pt idx="7">
                  <c:v>18050.7</c:v>
                </c:pt>
                <c:pt idx="8">
                  <c:v>18566.400000000001</c:v>
                </c:pt>
                <c:pt idx="9">
                  <c:v>19061.341797000001</c:v>
                </c:pt>
                <c:pt idx="10">
                  <c:v>19330.376952999999</c:v>
                </c:pt>
                <c:pt idx="11">
                  <c:v>19444.904297000001</c:v>
                </c:pt>
                <c:pt idx="12">
                  <c:v>19604.597656000002</c:v>
                </c:pt>
                <c:pt idx="13">
                  <c:v>19778.890625</c:v>
                </c:pt>
                <c:pt idx="14">
                  <c:v>20014.304688</c:v>
                </c:pt>
                <c:pt idx="15">
                  <c:v>20271.554688</c:v>
                </c:pt>
                <c:pt idx="16">
                  <c:v>20567.429688</c:v>
                </c:pt>
                <c:pt idx="17">
                  <c:v>20914.595702999999</c:v>
                </c:pt>
                <c:pt idx="18">
                  <c:v>21297.796875</c:v>
                </c:pt>
                <c:pt idx="19">
                  <c:v>21654.322265999999</c:v>
                </c:pt>
                <c:pt idx="20">
                  <c:v>22024.220702999999</c:v>
                </c:pt>
                <c:pt idx="21">
                  <c:v>22386.994140999999</c:v>
                </c:pt>
                <c:pt idx="22">
                  <c:v>22762.363281000002</c:v>
                </c:pt>
                <c:pt idx="23">
                  <c:v>23103.869140999999</c:v>
                </c:pt>
                <c:pt idx="24">
                  <c:v>23411.775390999999</c:v>
                </c:pt>
                <c:pt idx="25">
                  <c:v>23693.679688</c:v>
                </c:pt>
                <c:pt idx="26">
                  <c:v>23976.328125</c:v>
                </c:pt>
                <c:pt idx="27">
                  <c:v>24278.818359000001</c:v>
                </c:pt>
                <c:pt idx="28">
                  <c:v>24588.789062</c:v>
                </c:pt>
                <c:pt idx="29">
                  <c:v>24914.234375</c:v>
                </c:pt>
                <c:pt idx="30">
                  <c:v>25303.917968999998</c:v>
                </c:pt>
                <c:pt idx="31">
                  <c:v>25673.783202999999</c:v>
                </c:pt>
                <c:pt idx="32">
                  <c:v>26051.552734000001</c:v>
                </c:pt>
                <c:pt idx="33">
                  <c:v>26428.839843999998</c:v>
                </c:pt>
                <c:pt idx="34">
                  <c:v>26778.505859000001</c:v>
                </c:pt>
                <c:pt idx="35">
                  <c:v>27122.351562</c:v>
                </c:pt>
                <c:pt idx="36">
                  <c:v>27482.091797000001</c:v>
                </c:pt>
                <c:pt idx="37">
                  <c:v>27835.738281000002</c:v>
                </c:pt>
                <c:pt idx="38">
                  <c:v>28213.482422000001</c:v>
                </c:pt>
                <c:pt idx="39">
                  <c:v>28600.851562</c:v>
                </c:pt>
                <c:pt idx="40">
                  <c:v>28962.109375</c:v>
                </c:pt>
              </c:numCache>
            </c:numRef>
          </c:val>
          <c:smooth val="0"/>
        </c:ser>
        <c:ser>
          <c:idx val="1"/>
          <c:order val="2"/>
          <c:tx>
            <c:strRef>
              <c:f>Sheet1!$D$1</c:f>
              <c:strCache>
                <c:ptCount val="1"/>
                <c:pt idx="0">
                  <c:v>Reference</c:v>
                </c:pt>
              </c:strCache>
            </c:strRef>
          </c:tx>
          <c:spPr>
            <a:ln w="19050" cap="rnd">
              <a:solidFill>
                <a:srgbClr val="000000"/>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Sheet1!$D$2:$D$42</c:f>
              <c:numCache>
                <c:formatCode>General</c:formatCode>
                <c:ptCount val="41"/>
                <c:pt idx="0">
                  <c:v>15598.8</c:v>
                </c:pt>
                <c:pt idx="1">
                  <c:v>15840.7</c:v>
                </c:pt>
                <c:pt idx="2">
                  <c:v>16197</c:v>
                </c:pt>
                <c:pt idx="3">
                  <c:v>16495.400000000001</c:v>
                </c:pt>
                <c:pt idx="4">
                  <c:v>16899.8</c:v>
                </c:pt>
                <c:pt idx="5">
                  <c:v>17386.7</c:v>
                </c:pt>
                <c:pt idx="6">
                  <c:v>17659.2</c:v>
                </c:pt>
                <c:pt idx="7">
                  <c:v>18050.7</c:v>
                </c:pt>
                <c:pt idx="8">
                  <c:v>18566.400000000001</c:v>
                </c:pt>
                <c:pt idx="9">
                  <c:v>19061.34375</c:v>
                </c:pt>
                <c:pt idx="10">
                  <c:v>19432.189452999999</c:v>
                </c:pt>
                <c:pt idx="11">
                  <c:v>19772.775390999999</c:v>
                </c:pt>
                <c:pt idx="12">
                  <c:v>20104.107422000001</c:v>
                </c:pt>
                <c:pt idx="13">
                  <c:v>20391.568359000001</c:v>
                </c:pt>
                <c:pt idx="14">
                  <c:v>20761.357422000001</c:v>
                </c:pt>
                <c:pt idx="15">
                  <c:v>21173.669922000001</c:v>
                </c:pt>
                <c:pt idx="16">
                  <c:v>21592.767577999999</c:v>
                </c:pt>
                <c:pt idx="17">
                  <c:v>22032.205077999999</c:v>
                </c:pt>
                <c:pt idx="18">
                  <c:v>22498.564452999999</c:v>
                </c:pt>
                <c:pt idx="19">
                  <c:v>22986.494140999999</c:v>
                </c:pt>
                <c:pt idx="20">
                  <c:v>23482.892577999999</c:v>
                </c:pt>
                <c:pt idx="21">
                  <c:v>23967.220702999999</c:v>
                </c:pt>
                <c:pt idx="22">
                  <c:v>24447.822265999999</c:v>
                </c:pt>
                <c:pt idx="23">
                  <c:v>24910.955077999999</c:v>
                </c:pt>
                <c:pt idx="24">
                  <c:v>25369.457031000002</c:v>
                </c:pt>
                <c:pt idx="25">
                  <c:v>25815.714843999998</c:v>
                </c:pt>
                <c:pt idx="26">
                  <c:v>26262.140625</c:v>
                </c:pt>
                <c:pt idx="27">
                  <c:v>26715.667968999998</c:v>
                </c:pt>
                <c:pt idx="28">
                  <c:v>27174.589843999998</c:v>
                </c:pt>
                <c:pt idx="29">
                  <c:v>27651.148438</c:v>
                </c:pt>
                <c:pt idx="30">
                  <c:v>28162.882812</c:v>
                </c:pt>
                <c:pt idx="31">
                  <c:v>28685.140625</c:v>
                </c:pt>
                <c:pt idx="32">
                  <c:v>29216.587890999999</c:v>
                </c:pt>
                <c:pt idx="33">
                  <c:v>29769.355468999998</c:v>
                </c:pt>
                <c:pt idx="34">
                  <c:v>30318.931640999999</c:v>
                </c:pt>
                <c:pt idx="35">
                  <c:v>30876.527343999998</c:v>
                </c:pt>
                <c:pt idx="36">
                  <c:v>31438.802734000001</c:v>
                </c:pt>
                <c:pt idx="37">
                  <c:v>32015.296875</c:v>
                </c:pt>
                <c:pt idx="38">
                  <c:v>32595.296875</c:v>
                </c:pt>
                <c:pt idx="39">
                  <c:v>33181.980469000002</c:v>
                </c:pt>
                <c:pt idx="40">
                  <c:v>33758.839844000002</c:v>
                </c:pt>
              </c:numCache>
            </c:numRef>
          </c:val>
          <c:smooth val="0"/>
        </c:ser>
        <c:dLbls>
          <c:showLegendKey val="0"/>
          <c:showVal val="0"/>
          <c:showCatName val="0"/>
          <c:showSerName val="0"/>
          <c:showPercent val="0"/>
          <c:showBubbleSize val="0"/>
        </c:dLbls>
        <c:smooth val="0"/>
        <c:axId val="1342978272"/>
        <c:axId val="1579485088"/>
      </c:lineChart>
      <c:catAx>
        <c:axId val="134297827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579485088"/>
        <c:crosses val="autoZero"/>
        <c:auto val="1"/>
        <c:lblAlgn val="ctr"/>
        <c:lblOffset val="100"/>
        <c:tickLblSkip val="10"/>
        <c:tickMarkSkip val="10"/>
        <c:noMultiLvlLbl val="0"/>
      </c:catAx>
      <c:valAx>
        <c:axId val="1579485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w="22225" cap="flat" cmpd="sng" algn="ctr">
            <a:solidFill>
              <a:srgbClr val="FFFFFF">
                <a:lumMod val="65000"/>
              </a:srgbClr>
            </a:solidFill>
            <a:prstDash val="lgDash"/>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42978272"/>
        <c:crossesAt val="10"/>
        <c:crossBetween val="between"/>
        <c:dispUnits>
          <c:builtInUnit val="thousands"/>
        </c:dispUnits>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740157480314961"/>
          <c:y val="0.20188059425264149"/>
          <c:w val="0.73370953630796154"/>
          <c:h val="0.69816357089979142"/>
        </c:manualLayout>
      </c:layout>
      <c:lineChart>
        <c:grouping val="standard"/>
        <c:varyColors val="0"/>
        <c:ser>
          <c:idx val="0"/>
          <c:order val="0"/>
          <c:tx>
            <c:strRef>
              <c:f>Sheet1!$B$1</c:f>
              <c:strCache>
                <c:ptCount val="1"/>
                <c:pt idx="0">
                  <c:v>High Economic Growth</c:v>
                </c:pt>
              </c:strCache>
            </c:strRef>
          </c:tx>
          <c:spPr>
            <a:ln w="19050" cap="rnd">
              <a:solidFill>
                <a:srgbClr val="0096D7">
                  <a:lumMod val="75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Sheet1!$B$2:$B$42</c:f>
              <c:numCache>
                <c:formatCode>General</c:formatCode>
                <c:ptCount val="41"/>
                <c:pt idx="0">
                  <c:v>309.3</c:v>
                </c:pt>
                <c:pt idx="1">
                  <c:v>311.60000000000002</c:v>
                </c:pt>
                <c:pt idx="2">
                  <c:v>313.89999999999998</c:v>
                </c:pt>
                <c:pt idx="3">
                  <c:v>316.10000000000002</c:v>
                </c:pt>
                <c:pt idx="4">
                  <c:v>318.39999999999998</c:v>
                </c:pt>
                <c:pt idx="5">
                  <c:v>320.7</c:v>
                </c:pt>
                <c:pt idx="6">
                  <c:v>323.10000000000002</c:v>
                </c:pt>
                <c:pt idx="7">
                  <c:v>325.10000000000002</c:v>
                </c:pt>
                <c:pt idx="8">
                  <c:v>327.2</c:v>
                </c:pt>
                <c:pt idx="9">
                  <c:v>330.98739599999999</c:v>
                </c:pt>
                <c:pt idx="10">
                  <c:v>333.45599399999998</c:v>
                </c:pt>
                <c:pt idx="11">
                  <c:v>336.00900300000001</c:v>
                </c:pt>
                <c:pt idx="12">
                  <c:v>338.58068800000001</c:v>
                </c:pt>
                <c:pt idx="13">
                  <c:v>341.16863999999998</c:v>
                </c:pt>
                <c:pt idx="14">
                  <c:v>343.76660199999998</c:v>
                </c:pt>
                <c:pt idx="15">
                  <c:v>346.38165300000003</c:v>
                </c:pt>
                <c:pt idx="16">
                  <c:v>349.011505</c:v>
                </c:pt>
                <c:pt idx="17">
                  <c:v>351.64553799999999</c:v>
                </c:pt>
                <c:pt idx="18">
                  <c:v>354.29922499999998</c:v>
                </c:pt>
                <c:pt idx="19">
                  <c:v>356.94818099999998</c:v>
                </c:pt>
                <c:pt idx="20">
                  <c:v>359.55963100000002</c:v>
                </c:pt>
                <c:pt idx="21">
                  <c:v>362.126465</c:v>
                </c:pt>
                <c:pt idx="22">
                  <c:v>364.65197799999999</c:v>
                </c:pt>
                <c:pt idx="23">
                  <c:v>367.141998</c:v>
                </c:pt>
                <c:pt idx="24">
                  <c:v>369.60095200000001</c:v>
                </c:pt>
                <c:pt idx="25">
                  <c:v>372.02444500000001</c:v>
                </c:pt>
                <c:pt idx="26">
                  <c:v>374.411743</c:v>
                </c:pt>
                <c:pt idx="27">
                  <c:v>376.77432299999998</c:v>
                </c:pt>
                <c:pt idx="28">
                  <c:v>379.11663800000002</c:v>
                </c:pt>
                <c:pt idx="29">
                  <c:v>381.43722500000001</c:v>
                </c:pt>
                <c:pt idx="30">
                  <c:v>383.734711</c:v>
                </c:pt>
                <c:pt idx="31">
                  <c:v>386.01324499999998</c:v>
                </c:pt>
                <c:pt idx="32">
                  <c:v>388.28414900000001</c:v>
                </c:pt>
                <c:pt idx="33">
                  <c:v>390.54565400000001</c:v>
                </c:pt>
                <c:pt idx="34">
                  <c:v>392.797394</c:v>
                </c:pt>
                <c:pt idx="35">
                  <c:v>395.04486100000003</c:v>
                </c:pt>
                <c:pt idx="36">
                  <c:v>397.289062</c:v>
                </c:pt>
                <c:pt idx="37">
                  <c:v>399.53118899999998</c:v>
                </c:pt>
                <c:pt idx="38">
                  <c:v>401.77880900000002</c:v>
                </c:pt>
                <c:pt idx="39">
                  <c:v>404.02874800000001</c:v>
                </c:pt>
                <c:pt idx="40">
                  <c:v>406.26757800000001</c:v>
                </c:pt>
              </c:numCache>
            </c:numRef>
          </c:val>
          <c:smooth val="0"/>
        </c:ser>
        <c:ser>
          <c:idx val="2"/>
          <c:order val="1"/>
          <c:tx>
            <c:strRef>
              <c:f>Sheet1!$C$1</c:f>
              <c:strCache>
                <c:ptCount val="1"/>
                <c:pt idx="0">
                  <c:v>Low Economic Growth</c:v>
                </c:pt>
              </c:strCache>
            </c:strRef>
          </c:tx>
          <c:spPr>
            <a:ln w="19050" cap="rnd">
              <a:solidFill>
                <a:srgbClr val="0096D7">
                  <a:lumMod val="40000"/>
                  <a:lumOff val="60000"/>
                </a:srgbClr>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Sheet1!$C$2:$C$42</c:f>
              <c:numCache>
                <c:formatCode>General</c:formatCode>
                <c:ptCount val="41"/>
                <c:pt idx="0">
                  <c:v>309.3</c:v>
                </c:pt>
                <c:pt idx="1">
                  <c:v>311.60000000000002</c:v>
                </c:pt>
                <c:pt idx="2">
                  <c:v>313.89999999999998</c:v>
                </c:pt>
                <c:pt idx="3">
                  <c:v>316.10000000000002</c:v>
                </c:pt>
                <c:pt idx="4">
                  <c:v>318.39999999999998</c:v>
                </c:pt>
                <c:pt idx="5">
                  <c:v>320.7</c:v>
                </c:pt>
                <c:pt idx="6">
                  <c:v>323.10000000000002</c:v>
                </c:pt>
                <c:pt idx="7">
                  <c:v>325.10000000000002</c:v>
                </c:pt>
                <c:pt idx="8">
                  <c:v>327.2</c:v>
                </c:pt>
                <c:pt idx="9">
                  <c:v>330.98739599999999</c:v>
                </c:pt>
                <c:pt idx="10">
                  <c:v>333.11367799999999</c:v>
                </c:pt>
                <c:pt idx="11">
                  <c:v>335.08480800000001</c:v>
                </c:pt>
                <c:pt idx="12">
                  <c:v>337.02792399999998</c:v>
                </c:pt>
                <c:pt idx="13">
                  <c:v>338.92706299999998</c:v>
                </c:pt>
                <c:pt idx="14">
                  <c:v>340.78472900000003</c:v>
                </c:pt>
                <c:pt idx="15">
                  <c:v>342.59451300000001</c:v>
                </c:pt>
                <c:pt idx="16">
                  <c:v>344.36019900000002</c:v>
                </c:pt>
                <c:pt idx="17">
                  <c:v>346.08474699999999</c:v>
                </c:pt>
                <c:pt idx="18">
                  <c:v>347.75979599999999</c:v>
                </c:pt>
                <c:pt idx="19">
                  <c:v>349.40249599999999</c:v>
                </c:pt>
                <c:pt idx="20">
                  <c:v>351.007904</c:v>
                </c:pt>
                <c:pt idx="21">
                  <c:v>352.55187999999998</c:v>
                </c:pt>
                <c:pt idx="22">
                  <c:v>354.05789199999998</c:v>
                </c:pt>
                <c:pt idx="23">
                  <c:v>355.52499399999999</c:v>
                </c:pt>
                <c:pt idx="24">
                  <c:v>356.944794</c:v>
                </c:pt>
                <c:pt idx="25">
                  <c:v>358.32598899999999</c:v>
                </c:pt>
                <c:pt idx="26">
                  <c:v>359.67385899999999</c:v>
                </c:pt>
                <c:pt idx="27">
                  <c:v>360.98782299999999</c:v>
                </c:pt>
                <c:pt idx="28">
                  <c:v>362.26687600000002</c:v>
                </c:pt>
                <c:pt idx="29">
                  <c:v>363.51507600000002</c:v>
                </c:pt>
                <c:pt idx="30">
                  <c:v>364.74340799999999</c:v>
                </c:pt>
                <c:pt idx="31">
                  <c:v>365.95004299999999</c:v>
                </c:pt>
                <c:pt idx="32">
                  <c:v>367.13412499999998</c:v>
                </c:pt>
                <c:pt idx="33">
                  <c:v>368.30136099999999</c:v>
                </c:pt>
                <c:pt idx="34">
                  <c:v>369.45077500000002</c:v>
                </c:pt>
                <c:pt idx="35">
                  <c:v>370.587402</c:v>
                </c:pt>
                <c:pt idx="36">
                  <c:v>371.72042800000003</c:v>
                </c:pt>
                <c:pt idx="37">
                  <c:v>372.84845000000001</c:v>
                </c:pt>
                <c:pt idx="38">
                  <c:v>373.97686800000002</c:v>
                </c:pt>
                <c:pt idx="39">
                  <c:v>375.107056</c:v>
                </c:pt>
                <c:pt idx="40">
                  <c:v>376.23724399999998</c:v>
                </c:pt>
              </c:numCache>
            </c:numRef>
          </c:val>
          <c:smooth val="0"/>
        </c:ser>
        <c:ser>
          <c:idx val="1"/>
          <c:order val="2"/>
          <c:tx>
            <c:strRef>
              <c:f>Sheet1!$D$1</c:f>
              <c:strCache>
                <c:ptCount val="1"/>
                <c:pt idx="0">
                  <c:v>Reference</c:v>
                </c:pt>
              </c:strCache>
            </c:strRef>
          </c:tx>
          <c:spPr>
            <a:ln w="19050" cap="rnd">
              <a:solidFill>
                <a:srgbClr val="000000"/>
              </a:solidFill>
              <a:round/>
            </a:ln>
            <a:effectLst/>
          </c:spPr>
          <c:marker>
            <c:symbol val="none"/>
          </c:marker>
          <c:cat>
            <c:numRef>
              <c:f>Sheet1!$A$2:$A$42</c:f>
              <c:numCache>
                <c:formatCode>General</c:formatCode>
                <c:ptCount val="4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pt idx="21">
                  <c:v>2031</c:v>
                </c:pt>
                <c:pt idx="22">
                  <c:v>2032</c:v>
                </c:pt>
                <c:pt idx="23">
                  <c:v>2033</c:v>
                </c:pt>
                <c:pt idx="24">
                  <c:v>2034</c:v>
                </c:pt>
                <c:pt idx="25">
                  <c:v>2035</c:v>
                </c:pt>
                <c:pt idx="26">
                  <c:v>2036</c:v>
                </c:pt>
                <c:pt idx="27">
                  <c:v>2037</c:v>
                </c:pt>
                <c:pt idx="28">
                  <c:v>2038</c:v>
                </c:pt>
                <c:pt idx="29">
                  <c:v>2039</c:v>
                </c:pt>
                <c:pt idx="30">
                  <c:v>2040</c:v>
                </c:pt>
                <c:pt idx="31">
                  <c:v>2041</c:v>
                </c:pt>
                <c:pt idx="32">
                  <c:v>2042</c:v>
                </c:pt>
                <c:pt idx="33">
                  <c:v>2043</c:v>
                </c:pt>
                <c:pt idx="34">
                  <c:v>2044</c:v>
                </c:pt>
                <c:pt idx="35">
                  <c:v>2045</c:v>
                </c:pt>
                <c:pt idx="36">
                  <c:v>2046</c:v>
                </c:pt>
                <c:pt idx="37">
                  <c:v>2047</c:v>
                </c:pt>
                <c:pt idx="38">
                  <c:v>2048</c:v>
                </c:pt>
                <c:pt idx="39">
                  <c:v>2049</c:v>
                </c:pt>
                <c:pt idx="40">
                  <c:v>2050</c:v>
                </c:pt>
              </c:numCache>
            </c:numRef>
          </c:cat>
          <c:val>
            <c:numRef>
              <c:f>Sheet1!$D$2:$D$42</c:f>
              <c:numCache>
                <c:formatCode>General</c:formatCode>
                <c:ptCount val="41"/>
                <c:pt idx="0">
                  <c:v>309.3</c:v>
                </c:pt>
                <c:pt idx="1">
                  <c:v>311.60000000000002</c:v>
                </c:pt>
                <c:pt idx="2">
                  <c:v>313.89999999999998</c:v>
                </c:pt>
                <c:pt idx="3">
                  <c:v>316.10000000000002</c:v>
                </c:pt>
                <c:pt idx="4">
                  <c:v>318.39999999999998</c:v>
                </c:pt>
                <c:pt idx="5">
                  <c:v>320.7</c:v>
                </c:pt>
                <c:pt idx="6">
                  <c:v>323.10000000000002</c:v>
                </c:pt>
                <c:pt idx="7">
                  <c:v>325.10000000000002</c:v>
                </c:pt>
                <c:pt idx="8">
                  <c:v>327.2</c:v>
                </c:pt>
                <c:pt idx="9">
                  <c:v>330.98739599999999</c:v>
                </c:pt>
                <c:pt idx="10">
                  <c:v>333.336029</c:v>
                </c:pt>
                <c:pt idx="11">
                  <c:v>335.67343099999999</c:v>
                </c:pt>
                <c:pt idx="12">
                  <c:v>337.99581899999998</c:v>
                </c:pt>
                <c:pt idx="13">
                  <c:v>340.29690599999998</c:v>
                </c:pt>
                <c:pt idx="14">
                  <c:v>342.573395</c:v>
                </c:pt>
                <c:pt idx="15">
                  <c:v>344.82360799999998</c:v>
                </c:pt>
                <c:pt idx="16">
                  <c:v>347.04864500000002</c:v>
                </c:pt>
                <c:pt idx="17">
                  <c:v>349.241241</c:v>
                </c:pt>
                <c:pt idx="18">
                  <c:v>351.39712500000002</c:v>
                </c:pt>
                <c:pt idx="19">
                  <c:v>353.52502399999997</c:v>
                </c:pt>
                <c:pt idx="20">
                  <c:v>355.61209100000002</c:v>
                </c:pt>
                <c:pt idx="21">
                  <c:v>357.64117399999998</c:v>
                </c:pt>
                <c:pt idx="22">
                  <c:v>359.62283300000001</c:v>
                </c:pt>
                <c:pt idx="23">
                  <c:v>361.55712899999997</c:v>
                </c:pt>
                <c:pt idx="24">
                  <c:v>363.44470200000001</c:v>
                </c:pt>
                <c:pt idx="25">
                  <c:v>365.28671300000002</c:v>
                </c:pt>
                <c:pt idx="26">
                  <c:v>367.08483899999999</c:v>
                </c:pt>
                <c:pt idx="27">
                  <c:v>368.84106400000002</c:v>
                </c:pt>
                <c:pt idx="28">
                  <c:v>370.55746499999998</c:v>
                </c:pt>
                <c:pt idx="29">
                  <c:v>372.23648100000003</c:v>
                </c:pt>
                <c:pt idx="30">
                  <c:v>373.88070699999997</c:v>
                </c:pt>
                <c:pt idx="31">
                  <c:v>375.49331699999999</c:v>
                </c:pt>
                <c:pt idx="32">
                  <c:v>377.07763699999998</c:v>
                </c:pt>
                <c:pt idx="33">
                  <c:v>378.637451</c:v>
                </c:pt>
                <c:pt idx="34">
                  <c:v>380.177277</c:v>
                </c:pt>
                <c:pt idx="35">
                  <c:v>381.70190400000001</c:v>
                </c:pt>
                <c:pt idx="36">
                  <c:v>383.21539300000001</c:v>
                </c:pt>
                <c:pt idx="37">
                  <c:v>384.72088600000001</c:v>
                </c:pt>
                <c:pt idx="38">
                  <c:v>386.22262599999999</c:v>
                </c:pt>
                <c:pt idx="39">
                  <c:v>387.72448700000001</c:v>
                </c:pt>
                <c:pt idx="40">
                  <c:v>389.21731599999998</c:v>
                </c:pt>
              </c:numCache>
            </c:numRef>
          </c:val>
          <c:smooth val="0"/>
        </c:ser>
        <c:dLbls>
          <c:showLegendKey val="0"/>
          <c:showVal val="0"/>
          <c:showCatName val="0"/>
          <c:showSerName val="0"/>
          <c:showPercent val="0"/>
          <c:showBubbleSize val="0"/>
        </c:dLbls>
        <c:smooth val="0"/>
        <c:axId val="1579487264"/>
        <c:axId val="1579482912"/>
      </c:lineChart>
      <c:catAx>
        <c:axId val="1579487264"/>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579482912"/>
        <c:crosses val="autoZero"/>
        <c:auto val="1"/>
        <c:lblAlgn val="ctr"/>
        <c:lblOffset val="100"/>
        <c:tickLblSkip val="10"/>
        <c:tickMarkSkip val="10"/>
        <c:noMultiLvlLbl val="0"/>
      </c:catAx>
      <c:valAx>
        <c:axId val="1579482912"/>
        <c:scaling>
          <c:orientation val="minMax"/>
          <c:max val="5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w="22225" cap="flat" cmpd="sng" algn="ctr">
            <a:solidFill>
              <a:srgbClr val="FFFFFF">
                <a:lumMod val="65000"/>
              </a:srgbClr>
            </a:solidFill>
            <a:prstDash val="lgDash"/>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579487264"/>
        <c:crossesAt val="10"/>
        <c:crossBetween val="between"/>
        <c:majorUnit val="10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853836364605028E-2"/>
          <c:y val="0.26800666950699298"/>
          <c:w val="0.81555634350295758"/>
          <c:h val="0.65322768252830277"/>
        </c:manualLayout>
      </c:layout>
      <c:barChart>
        <c:barDir val="col"/>
        <c:grouping val="clustered"/>
        <c:varyColors val="0"/>
        <c:ser>
          <c:idx val="7"/>
          <c:order val="3"/>
          <c:tx>
            <c:strRef>
              <c:f>'Main Graph (2)'!$G$4</c:f>
              <c:strCache>
                <c:ptCount val="1"/>
                <c:pt idx="0">
                  <c:v>Divider</c:v>
                </c:pt>
              </c:strCache>
            </c:strRef>
          </c:tx>
          <c:spPr>
            <a:solidFill>
              <a:schemeClr val="bg1"/>
            </a:solidFill>
            <a:ln w="146050">
              <a:solidFill>
                <a:schemeClr val="bg1"/>
              </a:solidFill>
            </a:ln>
            <a:effectLst/>
          </c:spPr>
          <c:invertIfNegative val="0"/>
          <c:dPt>
            <c:idx val="38"/>
            <c:invertIfNegative val="0"/>
            <c:bubble3D val="0"/>
            <c:spPr>
              <a:solidFill>
                <a:sysClr val="window" lastClr="FFFFFF"/>
              </a:solidFill>
              <a:ln w="9525">
                <a:solidFill>
                  <a:schemeClr val="bg1"/>
                </a:solidFill>
              </a:ln>
              <a:effectLst/>
            </c:spPr>
          </c:dPt>
          <c:dPt>
            <c:idx val="77"/>
            <c:invertIfNegative val="0"/>
            <c:bubble3D val="0"/>
            <c:spPr>
              <a:solidFill>
                <a:schemeClr val="bg1"/>
              </a:solidFill>
              <a:ln w="9525">
                <a:solidFill>
                  <a:schemeClr val="bg1"/>
                </a:solidFill>
              </a:ln>
              <a:effectLst/>
            </c:spPr>
          </c:dPt>
          <c:dPt>
            <c:idx val="116"/>
            <c:invertIfNegative val="0"/>
            <c:bubble3D val="0"/>
            <c:spPr>
              <a:solidFill>
                <a:schemeClr val="bg1"/>
              </a:solidFill>
              <a:ln w="9525">
                <a:solidFill>
                  <a:schemeClr val="bg1"/>
                </a:solidFill>
              </a:ln>
              <a:effectLst/>
            </c:spPr>
          </c:dPt>
          <c:dPt>
            <c:idx val="155"/>
            <c:invertIfNegative val="0"/>
            <c:bubble3D val="0"/>
            <c:spPr>
              <a:solidFill>
                <a:schemeClr val="bg1"/>
              </a:solidFill>
              <a:ln w="9525">
                <a:solidFill>
                  <a:schemeClr val="bg1"/>
                </a:solidFill>
              </a:ln>
              <a:effectLst/>
            </c:spPr>
          </c:dPt>
          <c:val>
            <c:numRef>
              <c:f>'Main Graph (2)'!$G$5:$G$112</c:f>
              <c:numCache>
                <c:formatCode>General</c:formatCode>
                <c:ptCount val="108"/>
                <c:pt idx="32" formatCode="#,##0">
                  <c:v>4000</c:v>
                </c:pt>
                <c:pt idx="33" formatCode="#,##0">
                  <c:v>4000</c:v>
                </c:pt>
                <c:pt idx="34" formatCode="#,##0">
                  <c:v>4000</c:v>
                </c:pt>
                <c:pt idx="35" formatCode="#,##0">
                  <c:v>4000</c:v>
                </c:pt>
                <c:pt idx="36" formatCode="#,##0">
                  <c:v>4000</c:v>
                </c:pt>
                <c:pt idx="37" formatCode="#,##0">
                  <c:v>4000</c:v>
                </c:pt>
                <c:pt idx="70" formatCode="#,##0">
                  <c:v>4000</c:v>
                </c:pt>
                <c:pt idx="71" formatCode="#,##0">
                  <c:v>4000</c:v>
                </c:pt>
                <c:pt idx="72" formatCode="#,##0">
                  <c:v>4000</c:v>
                </c:pt>
                <c:pt idx="73" formatCode="#,##0">
                  <c:v>4000</c:v>
                </c:pt>
                <c:pt idx="74" formatCode="#,##0">
                  <c:v>4000</c:v>
                </c:pt>
                <c:pt idx="75" formatCode="#,##0">
                  <c:v>4000</c:v>
                </c:pt>
              </c:numCache>
            </c:numRef>
          </c:val>
        </c:ser>
        <c:dLbls>
          <c:showLegendKey val="0"/>
          <c:showVal val="0"/>
          <c:showCatName val="0"/>
          <c:showSerName val="0"/>
          <c:showPercent val="0"/>
          <c:showBubbleSize val="0"/>
        </c:dLbls>
        <c:gapWidth val="0"/>
        <c:axId val="1579489984"/>
        <c:axId val="1579488352"/>
      </c:barChart>
      <c:lineChart>
        <c:grouping val="standard"/>
        <c:varyColors val="0"/>
        <c:ser>
          <c:idx val="0"/>
          <c:order val="0"/>
          <c:tx>
            <c:v>natural gas combined cycle</c:v>
          </c:tx>
          <c:spPr>
            <a:ln w="38100" cap="rnd">
              <a:solidFill>
                <a:schemeClr val="accent2"/>
              </a:solidFill>
              <a:round/>
            </a:ln>
            <a:effectLst/>
          </c:spPr>
          <c:marker>
            <c:symbol val="none"/>
          </c:marker>
          <c:cat>
            <c:numRef>
              <c:f>'Main Graph (2)'!$C$5:$C$112</c:f>
              <c:numCache>
                <c:formatCode>General</c:formatCode>
                <c:ptCount val="108"/>
                <c:pt idx="0">
                  <c:v>2019</c:v>
                </c:pt>
                <c:pt idx="31">
                  <c:v>2050</c:v>
                </c:pt>
                <c:pt idx="38">
                  <c:v>2019</c:v>
                </c:pt>
                <c:pt idx="69">
                  <c:v>2050</c:v>
                </c:pt>
                <c:pt idx="76">
                  <c:v>2019</c:v>
                </c:pt>
                <c:pt idx="107">
                  <c:v>2050</c:v>
                </c:pt>
              </c:numCache>
            </c:numRef>
          </c:cat>
          <c:val>
            <c:numRef>
              <c:f>'Main Graph (2)'!$D$5:$D$112</c:f>
              <c:numCache>
                <c:formatCode>0</c:formatCode>
                <c:ptCount val="108"/>
                <c:pt idx="0">
                  <c:v>954.34783900000002</c:v>
                </c:pt>
                <c:pt idx="1">
                  <c:v>931.15201440032786</c:v>
                </c:pt>
                <c:pt idx="2">
                  <c:v>917.35064169369366</c:v>
                </c:pt>
                <c:pt idx="3">
                  <c:v>901.23461320036427</c:v>
                </c:pt>
                <c:pt idx="4">
                  <c:v>870.82380155974829</c:v>
                </c:pt>
                <c:pt idx="5">
                  <c:v>851.43522291618876</c:v>
                </c:pt>
                <c:pt idx="6">
                  <c:v>836.77922173247998</c:v>
                </c:pt>
                <c:pt idx="7">
                  <c:v>821.27855721436401</c:v>
                </c:pt>
                <c:pt idx="8">
                  <c:v>808.53064238905336</c:v>
                </c:pt>
                <c:pt idx="9">
                  <c:v>797.64896234233777</c:v>
                </c:pt>
                <c:pt idx="10">
                  <c:v>785.71396629623746</c:v>
                </c:pt>
                <c:pt idx="11">
                  <c:v>774.62563710422364</c:v>
                </c:pt>
                <c:pt idx="12">
                  <c:v>763.62936519612049</c:v>
                </c:pt>
                <c:pt idx="13">
                  <c:v>752.31202560712313</c:v>
                </c:pt>
                <c:pt idx="14">
                  <c:v>741.89805493849042</c:v>
                </c:pt>
                <c:pt idx="15">
                  <c:v>732.73825059188619</c:v>
                </c:pt>
                <c:pt idx="16">
                  <c:v>723.86937637058361</c:v>
                </c:pt>
                <c:pt idx="17">
                  <c:v>715.80038091716926</c:v>
                </c:pt>
                <c:pt idx="18">
                  <c:v>707.47609440012889</c:v>
                </c:pt>
                <c:pt idx="19">
                  <c:v>699.16972346569617</c:v>
                </c:pt>
                <c:pt idx="20">
                  <c:v>691.42365656743823</c:v>
                </c:pt>
                <c:pt idx="21">
                  <c:v>684.35516839884849</c:v>
                </c:pt>
                <c:pt idx="22">
                  <c:v>676.76168027394192</c:v>
                </c:pt>
                <c:pt idx="23">
                  <c:v>669.58030559674864</c:v>
                </c:pt>
                <c:pt idx="24">
                  <c:v>662.34649594574159</c:v>
                </c:pt>
                <c:pt idx="25">
                  <c:v>655.0927869865759</c:v>
                </c:pt>
                <c:pt idx="26">
                  <c:v>647.45795687879934</c:v>
                </c:pt>
                <c:pt idx="27">
                  <c:v>640.62360413832323</c:v>
                </c:pt>
                <c:pt idx="28">
                  <c:v>633.73317461836439</c:v>
                </c:pt>
                <c:pt idx="29">
                  <c:v>626.81328303307657</c:v>
                </c:pt>
                <c:pt idx="30">
                  <c:v>619.88035347304481</c:v>
                </c:pt>
                <c:pt idx="31">
                  <c:v>618.27407875695428</c:v>
                </c:pt>
                <c:pt idx="38">
                  <c:v>954.34783900000002</c:v>
                </c:pt>
                <c:pt idx="39">
                  <c:v>932.2193925738768</c:v>
                </c:pt>
                <c:pt idx="40">
                  <c:v>917.12819215943364</c:v>
                </c:pt>
                <c:pt idx="41">
                  <c:v>900.80733736239813</c:v>
                </c:pt>
                <c:pt idx="42">
                  <c:v>869.90151083726903</c:v>
                </c:pt>
                <c:pt idx="43">
                  <c:v>849.27886107691165</c:v>
                </c:pt>
                <c:pt idx="44">
                  <c:v>835.45249600450461</c:v>
                </c:pt>
                <c:pt idx="45">
                  <c:v>820.34512816082963</c:v>
                </c:pt>
                <c:pt idx="46">
                  <c:v>807.61090693482163</c:v>
                </c:pt>
                <c:pt idx="47">
                  <c:v>795.94199533628478</c:v>
                </c:pt>
                <c:pt idx="48">
                  <c:v>784.97472547781103</c:v>
                </c:pt>
                <c:pt idx="49">
                  <c:v>773.90063920771604</c:v>
                </c:pt>
                <c:pt idx="50">
                  <c:v>762.76713366458216</c:v>
                </c:pt>
                <c:pt idx="51">
                  <c:v>751.67146569324507</c:v>
                </c:pt>
                <c:pt idx="52">
                  <c:v>741.72705851922012</c:v>
                </c:pt>
                <c:pt idx="53">
                  <c:v>732.10034875528527</c:v>
                </c:pt>
                <c:pt idx="54">
                  <c:v>723.26563206893627</c:v>
                </c:pt>
                <c:pt idx="55">
                  <c:v>715.2056430174872</c:v>
                </c:pt>
                <c:pt idx="56">
                  <c:v>707.06730188916288</c:v>
                </c:pt>
                <c:pt idx="57">
                  <c:v>698.45530564588614</c:v>
                </c:pt>
                <c:pt idx="58">
                  <c:v>690.77221396079767</c:v>
                </c:pt>
                <c:pt idx="59">
                  <c:v>683.55199270465039</c:v>
                </c:pt>
                <c:pt idx="60">
                  <c:v>676.00413148515906</c:v>
                </c:pt>
                <c:pt idx="61">
                  <c:v>668.95430954815015</c:v>
                </c:pt>
                <c:pt idx="62">
                  <c:v>661.6844481487401</c:v>
                </c:pt>
                <c:pt idx="63">
                  <c:v>654.6536363311036</c:v>
                </c:pt>
                <c:pt idx="64">
                  <c:v>647.48563893080438</c:v>
                </c:pt>
                <c:pt idx="65">
                  <c:v>640.39459479016807</c:v>
                </c:pt>
                <c:pt idx="66">
                  <c:v>633.46830372619354</c:v>
                </c:pt>
                <c:pt idx="67">
                  <c:v>626.66705048771098</c:v>
                </c:pt>
                <c:pt idx="68">
                  <c:v>619.65955674994859</c:v>
                </c:pt>
                <c:pt idx="69">
                  <c:v>618.05385417683965</c:v>
                </c:pt>
                <c:pt idx="76">
                  <c:v>954.34783900000002</c:v>
                </c:pt>
                <c:pt idx="77">
                  <c:v>932.20893740031579</c:v>
                </c:pt>
                <c:pt idx="78">
                  <c:v>917.09884775278658</c:v>
                </c:pt>
                <c:pt idx="79">
                  <c:v>900.79794668464058</c:v>
                </c:pt>
                <c:pt idx="80">
                  <c:v>869.92064928111495</c:v>
                </c:pt>
                <c:pt idx="81">
                  <c:v>850.23543808922875</c:v>
                </c:pt>
                <c:pt idx="82">
                  <c:v>833.27831963946664</c:v>
                </c:pt>
                <c:pt idx="83">
                  <c:v>817.84513579730731</c:v>
                </c:pt>
                <c:pt idx="84">
                  <c:v>805.45971703382531</c:v>
                </c:pt>
                <c:pt idx="85">
                  <c:v>795.03827056346961</c:v>
                </c:pt>
                <c:pt idx="86">
                  <c:v>783.79434300718526</c:v>
                </c:pt>
                <c:pt idx="87">
                  <c:v>772.4644966487208</c:v>
                </c:pt>
                <c:pt idx="88">
                  <c:v>761.3448022242369</c:v>
                </c:pt>
                <c:pt idx="89">
                  <c:v>750.03237808776703</c:v>
                </c:pt>
                <c:pt idx="90">
                  <c:v>740.9482880731415</c:v>
                </c:pt>
                <c:pt idx="91">
                  <c:v>732.14388011421352</c:v>
                </c:pt>
                <c:pt idx="92">
                  <c:v>723.30571467817424</c:v>
                </c:pt>
                <c:pt idx="93">
                  <c:v>715.34808024556241</c:v>
                </c:pt>
                <c:pt idx="94">
                  <c:v>707.1429118861098</c:v>
                </c:pt>
                <c:pt idx="95">
                  <c:v>698.88130420665448</c:v>
                </c:pt>
                <c:pt idx="96">
                  <c:v>691.21946072500145</c:v>
                </c:pt>
                <c:pt idx="97">
                  <c:v>684.09953753108516</c:v>
                </c:pt>
                <c:pt idx="98">
                  <c:v>676.54946790965755</c:v>
                </c:pt>
                <c:pt idx="99">
                  <c:v>669.36042756133008</c:v>
                </c:pt>
                <c:pt idx="100">
                  <c:v>662.03797676221927</c:v>
                </c:pt>
                <c:pt idx="101">
                  <c:v>654.82178695383084</c:v>
                </c:pt>
                <c:pt idx="102">
                  <c:v>647.23731464075956</c:v>
                </c:pt>
                <c:pt idx="103">
                  <c:v>640.36942000366878</c:v>
                </c:pt>
                <c:pt idx="104">
                  <c:v>633.53391394718994</c:v>
                </c:pt>
                <c:pt idx="105">
                  <c:v>626.70259873078328</c:v>
                </c:pt>
                <c:pt idx="106">
                  <c:v>619.74336280543037</c:v>
                </c:pt>
                <c:pt idx="107">
                  <c:v>618.13744306856199</c:v>
                </c:pt>
              </c:numCache>
            </c:numRef>
          </c:val>
          <c:smooth val="0"/>
        </c:ser>
        <c:ser>
          <c:idx val="1"/>
          <c:order val="1"/>
          <c:tx>
            <c:v>wind</c:v>
          </c:tx>
          <c:spPr>
            <a:ln w="38100" cap="rnd">
              <a:solidFill>
                <a:schemeClr val="accent3"/>
              </a:solidFill>
              <a:round/>
            </a:ln>
            <a:effectLst/>
          </c:spPr>
          <c:marker>
            <c:symbol val="none"/>
          </c:marker>
          <c:cat>
            <c:numRef>
              <c:f>'Main Graph (2)'!$C$5:$C$112</c:f>
              <c:numCache>
                <c:formatCode>General</c:formatCode>
                <c:ptCount val="108"/>
                <c:pt idx="0">
                  <c:v>2019</c:v>
                </c:pt>
                <c:pt idx="31">
                  <c:v>2050</c:v>
                </c:pt>
                <c:pt idx="38">
                  <c:v>2019</c:v>
                </c:pt>
                <c:pt idx="69">
                  <c:v>2050</c:v>
                </c:pt>
                <c:pt idx="76">
                  <c:v>2019</c:v>
                </c:pt>
                <c:pt idx="107">
                  <c:v>2050</c:v>
                </c:pt>
              </c:numCache>
            </c:numRef>
          </c:cat>
          <c:val>
            <c:numRef>
              <c:f>'Main Graph (2)'!$E$5:$E$112</c:f>
              <c:numCache>
                <c:formatCode>0</c:formatCode>
                <c:ptCount val="108"/>
                <c:pt idx="0">
                  <c:v>1260.0642089999999</c:v>
                </c:pt>
                <c:pt idx="1">
                  <c:v>1230.5957370647245</c:v>
                </c:pt>
                <c:pt idx="2">
                  <c:v>1213.504938857667</c:v>
                </c:pt>
                <c:pt idx="3">
                  <c:v>1197.9615664401722</c:v>
                </c:pt>
                <c:pt idx="4">
                  <c:v>1188.9750562652287</c:v>
                </c:pt>
                <c:pt idx="5">
                  <c:v>1177.9686828517611</c:v>
                </c:pt>
                <c:pt idx="6">
                  <c:v>1167.9826149299265</c:v>
                </c:pt>
                <c:pt idx="7">
                  <c:v>1156.639910690574</c:v>
                </c:pt>
                <c:pt idx="8">
                  <c:v>1144.6714349388278</c:v>
                </c:pt>
                <c:pt idx="9">
                  <c:v>1131.5436134853876</c:v>
                </c:pt>
                <c:pt idx="10">
                  <c:v>1117.5867406610369</c:v>
                </c:pt>
                <c:pt idx="11">
                  <c:v>1103.9519559993091</c:v>
                </c:pt>
                <c:pt idx="12">
                  <c:v>1090.3481295401164</c:v>
                </c:pt>
                <c:pt idx="13">
                  <c:v>1077.1394631545668</c:v>
                </c:pt>
                <c:pt idx="14">
                  <c:v>1064.4793735978064</c:v>
                </c:pt>
                <c:pt idx="15">
                  <c:v>1051.2173474307065</c:v>
                </c:pt>
                <c:pt idx="16">
                  <c:v>1037.675917776063</c:v>
                </c:pt>
                <c:pt idx="17">
                  <c:v>1025.2973816914025</c:v>
                </c:pt>
                <c:pt idx="18">
                  <c:v>1012.5665631555109</c:v>
                </c:pt>
                <c:pt idx="19">
                  <c:v>999.87749605964439</c:v>
                </c:pt>
                <c:pt idx="20">
                  <c:v>988.00295809467934</c:v>
                </c:pt>
                <c:pt idx="21">
                  <c:v>977.1108528164649</c:v>
                </c:pt>
                <c:pt idx="22">
                  <c:v>965.48102719628901</c:v>
                </c:pt>
                <c:pt idx="23">
                  <c:v>954.45347682870931</c:v>
                </c:pt>
                <c:pt idx="24">
                  <c:v>943.36297837848861</c:v>
                </c:pt>
                <c:pt idx="25">
                  <c:v>932.25832783212047</c:v>
                </c:pt>
                <c:pt idx="26">
                  <c:v>920.62388328907844</c:v>
                </c:pt>
                <c:pt idx="27">
                  <c:v>910.1419919141041</c:v>
                </c:pt>
                <c:pt idx="28">
                  <c:v>899.59184443600839</c:v>
                </c:pt>
                <c:pt idx="29">
                  <c:v>889.01361721455555</c:v>
                </c:pt>
                <c:pt idx="30">
                  <c:v>878.42868015118961</c:v>
                </c:pt>
                <c:pt idx="31">
                  <c:v>875.39961573687503</c:v>
                </c:pt>
                <c:pt idx="38">
                  <c:v>1260.0642089999999</c:v>
                </c:pt>
                <c:pt idx="39">
                  <c:v>1182.8348688723875</c:v>
                </c:pt>
                <c:pt idx="40">
                  <c:v>1119.2486522871461</c:v>
                </c:pt>
                <c:pt idx="41">
                  <c:v>1081.5445337093458</c:v>
                </c:pt>
                <c:pt idx="42">
                  <c:v>1040.4667137761512</c:v>
                </c:pt>
                <c:pt idx="43">
                  <c:v>1001.7155680593053</c:v>
                </c:pt>
                <c:pt idx="44">
                  <c:v>979.47662995521819</c:v>
                </c:pt>
                <c:pt idx="45">
                  <c:v>948.96155643608222</c:v>
                </c:pt>
                <c:pt idx="46">
                  <c:v>923.93840665000357</c:v>
                </c:pt>
                <c:pt idx="47">
                  <c:v>899.16063491953673</c:v>
                </c:pt>
                <c:pt idx="48">
                  <c:v>874.35675527105036</c:v>
                </c:pt>
                <c:pt idx="49">
                  <c:v>851.19206244176735</c:v>
                </c:pt>
                <c:pt idx="50">
                  <c:v>825.29051487073673</c:v>
                </c:pt>
                <c:pt idx="51">
                  <c:v>802.65732298410842</c:v>
                </c:pt>
                <c:pt idx="52">
                  <c:v>781.68651969569464</c:v>
                </c:pt>
                <c:pt idx="53">
                  <c:v>761.63368989198887</c:v>
                </c:pt>
                <c:pt idx="54">
                  <c:v>742.08234072191522</c:v>
                </c:pt>
                <c:pt idx="55">
                  <c:v>720.88613125951542</c:v>
                </c:pt>
                <c:pt idx="56">
                  <c:v>702.22239598653834</c:v>
                </c:pt>
                <c:pt idx="57">
                  <c:v>684.01221268683605</c:v>
                </c:pt>
                <c:pt idx="58">
                  <c:v>667.51026172960462</c:v>
                </c:pt>
                <c:pt idx="59">
                  <c:v>652.18686205016468</c:v>
                </c:pt>
                <c:pt idx="60">
                  <c:v>637.9581729490319</c:v>
                </c:pt>
                <c:pt idx="61">
                  <c:v>624.63199751914237</c:v>
                </c:pt>
                <c:pt idx="62">
                  <c:v>611.52566675312141</c:v>
                </c:pt>
                <c:pt idx="63">
                  <c:v>598.94362313272234</c:v>
                </c:pt>
                <c:pt idx="64">
                  <c:v>586.38858319486781</c:v>
                </c:pt>
                <c:pt idx="65">
                  <c:v>574.00548893503674</c:v>
                </c:pt>
                <c:pt idx="66">
                  <c:v>561.86948515177698</c:v>
                </c:pt>
                <c:pt idx="67">
                  <c:v>549.94319478726868</c:v>
                </c:pt>
                <c:pt idx="68">
                  <c:v>537.93494442833105</c:v>
                </c:pt>
                <c:pt idx="69">
                  <c:v>530.66777926592579</c:v>
                </c:pt>
                <c:pt idx="76">
                  <c:v>1260.0642089999999</c:v>
                </c:pt>
                <c:pt idx="77">
                  <c:v>1260.0642089999999</c:v>
                </c:pt>
                <c:pt idx="78">
                  <c:v>1260.0642089999999</c:v>
                </c:pt>
                <c:pt idx="79">
                  <c:v>1260.0642089999999</c:v>
                </c:pt>
                <c:pt idx="80">
                  <c:v>1260.0642089999999</c:v>
                </c:pt>
                <c:pt idx="81">
                  <c:v>1260.0642089999999</c:v>
                </c:pt>
                <c:pt idx="82">
                  <c:v>1260.0642089999999</c:v>
                </c:pt>
                <c:pt idx="83">
                  <c:v>1260.0642089999999</c:v>
                </c:pt>
                <c:pt idx="84">
                  <c:v>1260.0642089999999</c:v>
                </c:pt>
                <c:pt idx="85">
                  <c:v>1260.0642089999999</c:v>
                </c:pt>
                <c:pt idx="86">
                  <c:v>1260.0642089999999</c:v>
                </c:pt>
                <c:pt idx="87">
                  <c:v>1260.0642089999999</c:v>
                </c:pt>
                <c:pt idx="88">
                  <c:v>1260.0642089999999</c:v>
                </c:pt>
                <c:pt idx="89">
                  <c:v>1260.0642089999999</c:v>
                </c:pt>
                <c:pt idx="90">
                  <c:v>1260.0642089999999</c:v>
                </c:pt>
                <c:pt idx="91">
                  <c:v>1260.0642089999999</c:v>
                </c:pt>
                <c:pt idx="92">
                  <c:v>1260.0642089999999</c:v>
                </c:pt>
                <c:pt idx="93">
                  <c:v>1260.0642089999999</c:v>
                </c:pt>
                <c:pt idx="94">
                  <c:v>1260.0642089999999</c:v>
                </c:pt>
                <c:pt idx="95">
                  <c:v>1260.0642089999999</c:v>
                </c:pt>
                <c:pt idx="96">
                  <c:v>1260.0642089999999</c:v>
                </c:pt>
                <c:pt idx="97">
                  <c:v>1260.0642089999999</c:v>
                </c:pt>
                <c:pt idx="98">
                  <c:v>1260.0642089999999</c:v>
                </c:pt>
                <c:pt idx="99">
                  <c:v>1260.0642089999999</c:v>
                </c:pt>
                <c:pt idx="100">
                  <c:v>1260.0642089999999</c:v>
                </c:pt>
                <c:pt idx="101">
                  <c:v>1260.0642089999999</c:v>
                </c:pt>
                <c:pt idx="102">
                  <c:v>1260.0642089999999</c:v>
                </c:pt>
                <c:pt idx="103">
                  <c:v>1260.0642089999999</c:v>
                </c:pt>
                <c:pt idx="104">
                  <c:v>1260.0642089999999</c:v>
                </c:pt>
                <c:pt idx="105">
                  <c:v>1260.0642089999999</c:v>
                </c:pt>
                <c:pt idx="106">
                  <c:v>1260.0642089999999</c:v>
                </c:pt>
                <c:pt idx="107">
                  <c:v>1260.0642089999999</c:v>
                </c:pt>
              </c:numCache>
            </c:numRef>
          </c:val>
          <c:smooth val="0"/>
        </c:ser>
        <c:ser>
          <c:idx val="2"/>
          <c:order val="2"/>
          <c:tx>
            <c:v>solar photovoltaic</c:v>
          </c:tx>
          <c:spPr>
            <a:ln w="38100" cap="rnd">
              <a:solidFill>
                <a:schemeClr val="accent4"/>
              </a:solidFill>
              <a:round/>
            </a:ln>
            <a:effectLst/>
          </c:spPr>
          <c:marker>
            <c:symbol val="none"/>
          </c:marker>
          <c:cat>
            <c:numRef>
              <c:f>'Main Graph (2)'!$C$5:$C$112</c:f>
              <c:numCache>
                <c:formatCode>General</c:formatCode>
                <c:ptCount val="108"/>
                <c:pt idx="0">
                  <c:v>2019</c:v>
                </c:pt>
                <c:pt idx="31">
                  <c:v>2050</c:v>
                </c:pt>
                <c:pt idx="38">
                  <c:v>2019</c:v>
                </c:pt>
                <c:pt idx="69">
                  <c:v>2050</c:v>
                </c:pt>
                <c:pt idx="76">
                  <c:v>2019</c:v>
                </c:pt>
                <c:pt idx="107">
                  <c:v>2050</c:v>
                </c:pt>
              </c:numCache>
            </c:numRef>
          </c:cat>
          <c:val>
            <c:numRef>
              <c:f>'Main Graph (2)'!$F$5:$F$112</c:f>
              <c:numCache>
                <c:formatCode>0</c:formatCode>
                <c:ptCount val="108"/>
                <c:pt idx="0">
                  <c:v>1307.458862</c:v>
                </c:pt>
                <c:pt idx="1">
                  <c:v>1195.2115025303617</c:v>
                </c:pt>
                <c:pt idx="2">
                  <c:v>1122.5217380080487</c:v>
                </c:pt>
                <c:pt idx="3">
                  <c:v>1061.0528447451206</c:v>
                </c:pt>
                <c:pt idx="4">
                  <c:v>1012.6612722048394</c:v>
                </c:pt>
                <c:pt idx="5">
                  <c:v>986.20294816305136</c:v>
                </c:pt>
                <c:pt idx="6">
                  <c:v>967.37214584183505</c:v>
                </c:pt>
                <c:pt idx="7">
                  <c:v>944.29361318003055</c:v>
                </c:pt>
                <c:pt idx="8">
                  <c:v>923.13097155901278</c:v>
                </c:pt>
                <c:pt idx="9">
                  <c:v>903.26927019973175</c:v>
                </c:pt>
                <c:pt idx="10">
                  <c:v>884.08415105595111</c:v>
                </c:pt>
                <c:pt idx="11">
                  <c:v>866.02816044828637</c:v>
                </c:pt>
                <c:pt idx="12">
                  <c:v>850.48125944775938</c:v>
                </c:pt>
                <c:pt idx="13">
                  <c:v>835.63398716556821</c:v>
                </c:pt>
                <c:pt idx="14">
                  <c:v>821.29208137707144</c:v>
                </c:pt>
                <c:pt idx="15">
                  <c:v>806.56656193647325</c:v>
                </c:pt>
                <c:pt idx="16">
                  <c:v>791.712052359572</c:v>
                </c:pt>
                <c:pt idx="17">
                  <c:v>777.82719439541233</c:v>
                </c:pt>
                <c:pt idx="18">
                  <c:v>763.75478639446362</c:v>
                </c:pt>
                <c:pt idx="19">
                  <c:v>749.7946236060717</c:v>
                </c:pt>
                <c:pt idx="20">
                  <c:v>736.52527091949548</c:v>
                </c:pt>
                <c:pt idx="21">
                  <c:v>724.05999536300089</c:v>
                </c:pt>
                <c:pt idx="22">
                  <c:v>711.11939850303747</c:v>
                </c:pt>
                <c:pt idx="23">
                  <c:v>698.69506920446872</c:v>
                </c:pt>
                <c:pt idx="24">
                  <c:v>686.29562312694475</c:v>
                </c:pt>
                <c:pt idx="25">
                  <c:v>673.95791787964686</c:v>
                </c:pt>
                <c:pt idx="26">
                  <c:v>661.31248169868195</c:v>
                </c:pt>
                <c:pt idx="27">
                  <c:v>649.56811159227288</c:v>
                </c:pt>
                <c:pt idx="28">
                  <c:v>637.84389278840376</c:v>
                </c:pt>
                <c:pt idx="29">
                  <c:v>626.16979121391432</c:v>
                </c:pt>
                <c:pt idx="30">
                  <c:v>614.56187883824475</c:v>
                </c:pt>
                <c:pt idx="31">
                  <c:v>608.27588629313902</c:v>
                </c:pt>
                <c:pt idx="38">
                  <c:v>1307.458862</c:v>
                </c:pt>
                <c:pt idx="39">
                  <c:v>1196.5802893506134</c:v>
                </c:pt>
                <c:pt idx="40">
                  <c:v>1122.2470027508002</c:v>
                </c:pt>
                <c:pt idx="41">
                  <c:v>1060.5460364263242</c:v>
                </c:pt>
                <c:pt idx="42">
                  <c:v>1011.5837692597862</c:v>
                </c:pt>
                <c:pt idx="43">
                  <c:v>984.58217634827997</c:v>
                </c:pt>
                <c:pt idx="44">
                  <c:v>958.44966028536385</c:v>
                </c:pt>
                <c:pt idx="45">
                  <c:v>931.99752426724774</c:v>
                </c:pt>
                <c:pt idx="46">
                  <c:v>905.12999500378874</c:v>
                </c:pt>
                <c:pt idx="47">
                  <c:v>877.13673339659545</c:v>
                </c:pt>
                <c:pt idx="48">
                  <c:v>848.76579203150118</c:v>
                </c:pt>
                <c:pt idx="49">
                  <c:v>821.07150129861498</c:v>
                </c:pt>
                <c:pt idx="50">
                  <c:v>793.64411262120382</c:v>
                </c:pt>
                <c:pt idx="51">
                  <c:v>766.82228989426528</c:v>
                </c:pt>
                <c:pt idx="52">
                  <c:v>740.69200265777852</c:v>
                </c:pt>
                <c:pt idx="53">
                  <c:v>714.45494211757637</c:v>
                </c:pt>
                <c:pt idx="54">
                  <c:v>688.48759807664078</c:v>
                </c:pt>
                <c:pt idx="55">
                  <c:v>663.57770651206033</c:v>
                </c:pt>
                <c:pt idx="56">
                  <c:v>638.89913312934937</c:v>
                </c:pt>
                <c:pt idx="57">
                  <c:v>614.11381482916249</c:v>
                </c:pt>
                <c:pt idx="58">
                  <c:v>590.45629569583377</c:v>
                </c:pt>
                <c:pt idx="59">
                  <c:v>567.47508002123902</c:v>
                </c:pt>
                <c:pt idx="60">
                  <c:v>544.49999437797828</c:v>
                </c:pt>
                <c:pt idx="61">
                  <c:v>522.20335878464095</c:v>
                </c:pt>
                <c:pt idx="62">
                  <c:v>500.0062177094095</c:v>
                </c:pt>
                <c:pt idx="63">
                  <c:v>478.26376459594354</c:v>
                </c:pt>
                <c:pt idx="64">
                  <c:v>456.69354470930136</c:v>
                </c:pt>
                <c:pt idx="65">
                  <c:v>435.45477648170265</c:v>
                </c:pt>
                <c:pt idx="66">
                  <c:v>414.60014735823262</c:v>
                </c:pt>
                <c:pt idx="67">
                  <c:v>394.09516584977945</c:v>
                </c:pt>
                <c:pt idx="68">
                  <c:v>373.73151906228321</c:v>
                </c:pt>
                <c:pt idx="69">
                  <c:v>356.76538455341097</c:v>
                </c:pt>
                <c:pt idx="76">
                  <c:v>1307.458862</c:v>
                </c:pt>
                <c:pt idx="77">
                  <c:v>1307.458862</c:v>
                </c:pt>
                <c:pt idx="78">
                  <c:v>1307.458862</c:v>
                </c:pt>
                <c:pt idx="79">
                  <c:v>1307.458862</c:v>
                </c:pt>
                <c:pt idx="80">
                  <c:v>1307.458862</c:v>
                </c:pt>
                <c:pt idx="81">
                  <c:v>1307.458862</c:v>
                </c:pt>
                <c:pt idx="82">
                  <c:v>1307.458862</c:v>
                </c:pt>
                <c:pt idx="83">
                  <c:v>1307.458862</c:v>
                </c:pt>
                <c:pt idx="84">
                  <c:v>1307.458862</c:v>
                </c:pt>
                <c:pt idx="85">
                  <c:v>1307.458862</c:v>
                </c:pt>
                <c:pt idx="86">
                  <c:v>1307.458862</c:v>
                </c:pt>
                <c:pt idx="87">
                  <c:v>1307.458862</c:v>
                </c:pt>
                <c:pt idx="88">
                  <c:v>1307.458862</c:v>
                </c:pt>
                <c:pt idx="89">
                  <c:v>1307.458862</c:v>
                </c:pt>
                <c:pt idx="90">
                  <c:v>1307.458862</c:v>
                </c:pt>
                <c:pt idx="91">
                  <c:v>1307.458862</c:v>
                </c:pt>
                <c:pt idx="92">
                  <c:v>1307.458862</c:v>
                </c:pt>
                <c:pt idx="93">
                  <c:v>1307.458862</c:v>
                </c:pt>
                <c:pt idx="94">
                  <c:v>1307.458862</c:v>
                </c:pt>
                <c:pt idx="95">
                  <c:v>1307.458862</c:v>
                </c:pt>
                <c:pt idx="96">
                  <c:v>1307.458862</c:v>
                </c:pt>
                <c:pt idx="97">
                  <c:v>1307.458862</c:v>
                </c:pt>
                <c:pt idx="98">
                  <c:v>1307.458862</c:v>
                </c:pt>
                <c:pt idx="99">
                  <c:v>1307.458862</c:v>
                </c:pt>
                <c:pt idx="100">
                  <c:v>1307.458862</c:v>
                </c:pt>
                <c:pt idx="101">
                  <c:v>1307.458862</c:v>
                </c:pt>
                <c:pt idx="102">
                  <c:v>1307.458862</c:v>
                </c:pt>
                <c:pt idx="103">
                  <c:v>1307.458862</c:v>
                </c:pt>
                <c:pt idx="104">
                  <c:v>1307.458862</c:v>
                </c:pt>
                <c:pt idx="105">
                  <c:v>1307.458862</c:v>
                </c:pt>
                <c:pt idx="106">
                  <c:v>1307.458862</c:v>
                </c:pt>
                <c:pt idx="107">
                  <c:v>1307.458862</c:v>
                </c:pt>
              </c:numCache>
            </c:numRef>
          </c:val>
          <c:smooth val="0"/>
        </c:ser>
        <c:dLbls>
          <c:showLegendKey val="0"/>
          <c:showVal val="0"/>
          <c:showCatName val="0"/>
          <c:showSerName val="0"/>
          <c:showPercent val="0"/>
          <c:showBubbleSize val="0"/>
        </c:dLbls>
        <c:marker val="1"/>
        <c:smooth val="0"/>
        <c:axId val="1579489984"/>
        <c:axId val="1579488352"/>
      </c:lineChart>
      <c:catAx>
        <c:axId val="1579489984"/>
        <c:scaling>
          <c:orientation val="minMax"/>
        </c:scaling>
        <c:delete val="1"/>
        <c:axPos val="b"/>
        <c:numFmt formatCode="General" sourceLinked="1"/>
        <c:majorTickMark val="none"/>
        <c:minorTickMark val="none"/>
        <c:tickLblPos val="nextTo"/>
        <c:crossAx val="1579488352"/>
        <c:crosses val="autoZero"/>
        <c:auto val="1"/>
        <c:lblAlgn val="ctr"/>
        <c:lblOffset val="100"/>
        <c:tickLblSkip val="1"/>
        <c:noMultiLvlLbl val="0"/>
      </c:catAx>
      <c:valAx>
        <c:axId val="1579488352"/>
        <c:scaling>
          <c:orientation val="minMax"/>
          <c:max val="14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79489984"/>
        <c:crosses val="autoZero"/>
        <c:crossBetween val="between"/>
      </c:valAx>
      <c:spPr>
        <a:noFill/>
        <a:ln>
          <a:noFill/>
        </a:ln>
        <a:effectLst/>
      </c:spPr>
    </c:plotArea>
    <c:legend>
      <c:legendPos val="r"/>
      <c:legendEntry>
        <c:idx val="0"/>
        <c:delete val="1"/>
      </c:legendEntry>
      <c:layout>
        <c:manualLayout>
          <c:xMode val="edge"/>
          <c:yMode val="edge"/>
          <c:x val="0.29809518423581244"/>
          <c:y val="6.9169520142647503E-2"/>
          <c:w val="0.62266287879402438"/>
          <c:h val="9.8841936395772087E-2"/>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38100" cap="flat" cmpd="sng" algn="ctr">
      <a:noFill/>
      <a:round/>
    </a:ln>
    <a:effectLst/>
  </c:spPr>
  <c:txPr>
    <a:bodyPr/>
    <a:lstStyle/>
    <a:p>
      <a:pPr>
        <a:defRPr sz="900">
          <a:solidFill>
            <a:sysClr val="windowText" lastClr="000000"/>
          </a:solidFill>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0.00521</cdr:x>
      <cdr:y>0</cdr:y>
    </cdr:from>
    <cdr:to>
      <cdr:x>0.56207</cdr:x>
      <cdr:y>0.1932</cdr:y>
    </cdr:to>
    <cdr:sp macro="" textlink="">
      <cdr:nvSpPr>
        <cdr:cNvPr id="2" name="TextBox 1"/>
        <cdr:cNvSpPr txBox="1"/>
      </cdr:nvSpPr>
      <cdr:spPr bwMode="auto">
        <a:xfrm xmlns:a="http://schemas.openxmlformats.org/drawingml/2006/main">
          <a:off x="21454" y="0"/>
          <a:ext cx="2293121" cy="71278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baseline="0" dirty="0" smtClean="0">
              <a:solidFill>
                <a:schemeClr val="tx1"/>
              </a:solidFill>
              <a:latin typeface="+mn-lt"/>
              <a:ea typeface="Times New Roman" charset="0"/>
              <a:cs typeface="Times New Roman" charset="0"/>
            </a:rPr>
            <a:t>AEO2020 North Sea Brent crude </a:t>
          </a:r>
          <a:r>
            <a:rPr lang="en-US" sz="1400" b="1" i="0" baseline="0" smtClean="0">
              <a:solidFill>
                <a:sysClr val="windowText" lastClr="000000"/>
              </a:solidFill>
              <a:latin typeface="+mn-lt"/>
              <a:ea typeface="Times New Roman" charset="0"/>
              <a:cs typeface="Times New Roman" charset="0"/>
            </a:rPr>
            <a:t>oil price</a:t>
          </a:r>
          <a:endParaRPr lang="en-US" sz="200" b="1" i="0" baseline="0" dirty="0" smtClean="0">
            <a:solidFill>
              <a:sysClr val="windowText" lastClr="000000"/>
            </a:solidFill>
            <a:latin typeface="+mn-lt"/>
            <a:ea typeface="Times New Roman" charset="0"/>
            <a:cs typeface="Times New Roman" charset="0"/>
          </a:endParaRPr>
        </a:p>
        <a:p xmlns:a="http://schemas.openxmlformats.org/drawingml/2006/main">
          <a:pPr eaLnBrk="0" hangingPunct="0"/>
          <a:r>
            <a:rPr lang="en-US" sz="1400" i="0" baseline="0" dirty="0" smtClean="0">
              <a:solidFill>
                <a:sysClr val="windowText" lastClr="000000"/>
              </a:solidFill>
              <a:latin typeface="+mn-lt"/>
              <a:ea typeface="Times New Roman" charset="0"/>
              <a:cs typeface="Times New Roman" charset="0"/>
            </a:rPr>
            <a:t>2019 dollars per barrel</a:t>
          </a:r>
        </a:p>
        <a:p xmlns:a="http://schemas.openxmlformats.org/drawingml/2006/main">
          <a:pPr eaLnBrk="0" hangingPunct="0"/>
          <a:endParaRPr lang="en-US" sz="1400" i="0" dirty="0" smtClean="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0.63131</cdr:x>
      <cdr:y>0.2282</cdr:y>
    </cdr:from>
    <cdr:to>
      <cdr:x>0.96079</cdr:x>
      <cdr:y>0.89158</cdr:y>
    </cdr:to>
    <cdr:sp macro="" textlink="">
      <cdr:nvSpPr>
        <cdr:cNvPr id="5" name="TextBox 2"/>
        <cdr:cNvSpPr txBox="1"/>
      </cdr:nvSpPr>
      <cdr:spPr bwMode="auto">
        <a:xfrm xmlns:a="http://schemas.openxmlformats.org/drawingml/2006/main">
          <a:off x="3572870" y="1084635"/>
          <a:ext cx="1864671" cy="315302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0" tIns="0" rIns="0" rtlCol="0" anchor="t">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chemeClr val="accent5">
                  <a:lumMod val="75000"/>
                </a:schemeClr>
              </a:solidFill>
              <a:latin typeface="+mn-lt"/>
              <a:ea typeface="Times New Roman" charset="0"/>
              <a:cs typeface="Times New Roman" charset="0"/>
            </a:rPr>
            <a:t>High Oil Price</a:t>
          </a:r>
        </a:p>
        <a:p xmlns:a="http://schemas.openxmlformats.org/drawingml/2006/main">
          <a:pPr eaLnBrk="0" hangingPunct="0"/>
          <a:endParaRPr lang="en-US" sz="1400" b="1" i="0" dirty="0" smtClean="0">
            <a:solidFill>
              <a:schemeClr val="accent4"/>
            </a:solidFill>
            <a:latin typeface="+mn-lt"/>
            <a:ea typeface="Times New Roman" charset="0"/>
            <a:cs typeface="Times New Roman" charset="0"/>
          </a:endParaRPr>
        </a:p>
        <a:p xmlns:a="http://schemas.openxmlformats.org/drawingml/2006/main">
          <a:pPr eaLnBrk="0" hangingPunct="0"/>
          <a:endParaRPr lang="en-US" sz="500" b="1" i="0" dirty="0" smtClean="0">
            <a:solidFill>
              <a:schemeClr val="accent4"/>
            </a:solidFill>
            <a:latin typeface="+mn-lt"/>
            <a:ea typeface="Times New Roman" charset="0"/>
            <a:cs typeface="Times New Roman" charset="0"/>
          </a:endParaRPr>
        </a:p>
        <a:p xmlns:a="http://schemas.openxmlformats.org/drawingml/2006/main">
          <a:pPr eaLnBrk="0" hangingPunct="0"/>
          <a:endParaRPr lang="en-US" sz="1400" b="1" i="0" dirty="0" smtClean="0">
            <a:solidFill>
              <a:schemeClr val="accent2">
                <a:lumMod val="40000"/>
                <a:lumOff val="60000"/>
              </a:schemeClr>
            </a:solidFill>
            <a:latin typeface="+mn-lt"/>
            <a:ea typeface="Times New Roman" charset="0"/>
            <a:cs typeface="Times New Roman" charset="0"/>
          </a:endParaRPr>
        </a:p>
        <a:p xmlns:a="http://schemas.openxmlformats.org/drawingml/2006/main">
          <a:pPr eaLnBrk="0" hangingPunct="0"/>
          <a:endParaRPr lang="en-US" sz="1400" b="1" dirty="0">
            <a:solidFill>
              <a:schemeClr val="accent2">
                <a:lumMod val="40000"/>
                <a:lumOff val="60000"/>
              </a:schemeClr>
            </a:solidFill>
            <a:ea typeface="Times New Roman" charset="0"/>
            <a:cs typeface="Times New Roman" charset="0"/>
          </a:endParaRPr>
        </a:p>
        <a:p xmlns:a="http://schemas.openxmlformats.org/drawingml/2006/main">
          <a:pPr eaLnBrk="0" hangingPunct="0"/>
          <a:endParaRPr lang="en-US" sz="1400" b="1" i="0" dirty="0" smtClean="0">
            <a:solidFill>
              <a:schemeClr val="accent2">
                <a:lumMod val="40000"/>
                <a:lumOff val="60000"/>
              </a:schemeClr>
            </a:solidFill>
            <a:latin typeface="+mn-lt"/>
            <a:ea typeface="Times New Roman" charset="0"/>
            <a:cs typeface="Times New Roman" charset="0"/>
          </a:endParaRPr>
        </a:p>
        <a:p xmlns:a="http://schemas.openxmlformats.org/drawingml/2006/main">
          <a:pPr eaLnBrk="0" hangingPunct="0"/>
          <a:r>
            <a:rPr lang="en-US" sz="1400" b="1" i="0" dirty="0" smtClean="0">
              <a:solidFill>
                <a:schemeClr val="accent2">
                  <a:lumMod val="40000"/>
                  <a:lumOff val="60000"/>
                </a:schemeClr>
              </a:solidFill>
              <a:latin typeface="+mn-lt"/>
              <a:ea typeface="Times New Roman" charset="0"/>
              <a:cs typeface="Times New Roman" charset="0"/>
            </a:rPr>
            <a:t>Low Oil and Gas Supply</a:t>
          </a:r>
        </a:p>
        <a:p xmlns:a="http://schemas.openxmlformats.org/drawingml/2006/main">
          <a:pPr eaLnBrk="0" hangingPunct="0"/>
          <a:r>
            <a:rPr lang="en-US" sz="1400" b="1" i="0" dirty="0" smtClean="0">
              <a:solidFill>
                <a:schemeClr val="tx1"/>
              </a:solidFill>
              <a:latin typeface="+mn-lt"/>
              <a:ea typeface="Times New Roman" charset="0"/>
              <a:cs typeface="Times New Roman" charset="0"/>
            </a:rPr>
            <a:t>Reference</a:t>
          </a:r>
        </a:p>
        <a:p xmlns:a="http://schemas.openxmlformats.org/drawingml/2006/main">
          <a:pPr eaLnBrk="0" hangingPunct="0"/>
          <a:r>
            <a:rPr lang="en-US" sz="1400" b="1" i="0" dirty="0" smtClean="0">
              <a:solidFill>
                <a:schemeClr val="accent2">
                  <a:lumMod val="75000"/>
                </a:schemeClr>
              </a:solidFill>
              <a:latin typeface="+mn-lt"/>
              <a:ea typeface="Times New Roman" charset="0"/>
              <a:cs typeface="Times New Roman" charset="0"/>
            </a:rPr>
            <a:t>High Oil and Gas Supply</a:t>
          </a:r>
        </a:p>
        <a:p xmlns:a="http://schemas.openxmlformats.org/drawingml/2006/main">
          <a:pPr eaLnBrk="0" hangingPunct="0"/>
          <a:r>
            <a:rPr lang="en-US" sz="1400" b="1" i="0" dirty="0" smtClean="0">
              <a:solidFill>
                <a:schemeClr val="accent5">
                  <a:lumMod val="40000"/>
                  <a:lumOff val="60000"/>
                </a:schemeClr>
              </a:solidFill>
              <a:latin typeface="+mn-lt"/>
              <a:ea typeface="Times New Roman" charset="0"/>
              <a:cs typeface="Times New Roman" charset="0"/>
            </a:rPr>
            <a:t>Low Oil Price</a:t>
          </a:r>
        </a:p>
      </cdr:txBody>
    </cdr:sp>
  </cdr:relSizeAnchor>
  <cdr:relSizeAnchor xmlns:cdr="http://schemas.openxmlformats.org/drawingml/2006/chartDrawing">
    <cdr:from>
      <cdr:x>0.08333</cdr:x>
      <cdr:y>0.1467</cdr:y>
    </cdr:from>
    <cdr:to>
      <cdr:x>0.5</cdr:x>
      <cdr:y>0.27604</cdr:y>
    </cdr:to>
    <cdr:sp macro="" textlink="">
      <cdr:nvSpPr>
        <cdr:cNvPr id="6" name="TextBox 3"/>
        <cdr:cNvSpPr txBox="1"/>
      </cdr:nvSpPr>
      <cdr:spPr bwMode="auto">
        <a:xfrm xmlns:a="http://schemas.openxmlformats.org/drawingml/2006/main">
          <a:off x="471600" y="697261"/>
          <a:ext cx="2358118" cy="6147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0" tIns="0" rIns="0" rtlCol="0" anchor="t">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rgbClr val="333333"/>
              </a:solidFill>
              <a:latin typeface="+mn-lt"/>
              <a:ea typeface="Times New Roman" charset="0"/>
              <a:cs typeface="Times New Roman" charset="0"/>
            </a:rPr>
            <a:t>          </a:t>
          </a:r>
          <a:r>
            <a:rPr lang="en-US" sz="1400" b="1" i="0" dirty="0" smtClean="0">
              <a:solidFill>
                <a:schemeClr val="tx1"/>
              </a:solidFill>
              <a:latin typeface="+mn-lt"/>
              <a:ea typeface="Times New Roman" charset="0"/>
              <a:cs typeface="Times New Roman" charset="0"/>
            </a:rPr>
            <a:t>2019</a:t>
          </a:r>
        </a:p>
        <a:p xmlns:a="http://schemas.openxmlformats.org/drawingml/2006/main">
          <a:pPr eaLnBrk="0" hangingPunct="0"/>
          <a:r>
            <a:rPr lang="en-US" sz="1400" b="0" i="0" dirty="0" smtClean="0">
              <a:solidFill>
                <a:schemeClr val="tx1"/>
              </a:solidFill>
              <a:latin typeface="+mn-lt"/>
              <a:ea typeface="Times New Roman" charset="0"/>
              <a:cs typeface="Times New Roman" charset="0"/>
            </a:rPr>
            <a:t>history     projections</a:t>
          </a:r>
        </a:p>
        <a:p xmlns:a="http://schemas.openxmlformats.org/drawingml/2006/main">
          <a:pPr eaLnBrk="0" hangingPunct="0"/>
          <a:endParaRPr lang="en-US" sz="1400" b="1" i="0" dirty="0" smtClean="0">
            <a:solidFill>
              <a:schemeClr val="tx1"/>
            </a:solidFill>
            <a:latin typeface="+mn-lt"/>
            <a:ea typeface="Times New Roman" charset="0"/>
            <a:cs typeface="Times New Roman"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0.01156</cdr:y>
    </cdr:from>
    <cdr:to>
      <cdr:x>0.9517</cdr:x>
      <cdr:y>0.19886</cdr:y>
    </cdr:to>
    <cdr:sp macro="" textlink="">
      <cdr:nvSpPr>
        <cdr:cNvPr id="2" name="TextBox 1"/>
        <cdr:cNvSpPr txBox="1"/>
      </cdr:nvSpPr>
      <cdr:spPr bwMode="auto">
        <a:xfrm xmlns:a="http://schemas.openxmlformats.org/drawingml/2006/main">
          <a:off x="0" y="44384"/>
          <a:ext cx="3480956" cy="71912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dirty="0" smtClean="0">
              <a:solidFill>
                <a:schemeClr val="tx1"/>
              </a:solidFill>
              <a:latin typeface="Arial" panose="020B0604020202020204" pitchFamily="34" charset="0"/>
              <a:ea typeface="Times New Roman" charset="0"/>
              <a:cs typeface="Arial" panose="020B0604020202020204" pitchFamily="34" charset="0"/>
            </a:rPr>
            <a:t>AEO2020 natural gas price </a:t>
          </a:r>
          <a:r>
            <a:rPr lang="en-US" sz="1400" b="1" i="0" dirty="0" smtClean="0">
              <a:solidFill>
                <a:sysClr val="windowText" lastClr="000000"/>
              </a:solidFill>
              <a:latin typeface="Arial" panose="020B0604020202020204" pitchFamily="34" charset="0"/>
              <a:ea typeface="Times New Roman" charset="0"/>
              <a:cs typeface="Arial" panose="020B0604020202020204" pitchFamily="34" charset="0"/>
            </a:rPr>
            <a:t>at Henry Hub</a:t>
          </a:r>
        </a:p>
        <a:p xmlns:a="http://schemas.openxmlformats.org/drawingml/2006/main">
          <a:pPr eaLnBrk="0" hangingPunct="0"/>
          <a:endParaRPr lang="en-US" sz="200" b="1" i="0" dirty="0" smtClean="0">
            <a:solidFill>
              <a:sysClr val="windowText" lastClr="000000"/>
            </a:solidFill>
            <a:latin typeface="Arial" panose="020B0604020202020204" pitchFamily="34" charset="0"/>
            <a:ea typeface="Times New Roman" charset="0"/>
            <a:cs typeface="Arial" panose="020B0604020202020204" pitchFamily="34" charset="0"/>
          </a:endParaRPr>
        </a:p>
        <a:p xmlns:a="http://schemas.openxmlformats.org/drawingml/2006/main">
          <a:pPr eaLnBrk="0" hangingPunct="0"/>
          <a:r>
            <a:rPr lang="en-US" sz="1400" i="0" baseline="0" dirty="0" smtClean="0">
              <a:solidFill>
                <a:sysClr val="windowText" lastClr="000000"/>
              </a:solidFill>
              <a:latin typeface="Arial" panose="020B0604020202020204" pitchFamily="34" charset="0"/>
              <a:ea typeface="Times New Roman" charset="0"/>
              <a:cs typeface="Arial" panose="020B0604020202020204" pitchFamily="34" charset="0"/>
            </a:rPr>
            <a:t>2019 dollars per million British thermal unit</a:t>
          </a:r>
          <a:endParaRPr lang="en-US" sz="1400" i="0" dirty="0" smtClean="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0.07317</cdr:x>
      <cdr:y>0.15014</cdr:y>
    </cdr:from>
    <cdr:to>
      <cdr:x>0.5</cdr:x>
      <cdr:y>0.28439</cdr:y>
    </cdr:to>
    <cdr:sp macro="" textlink="">
      <cdr:nvSpPr>
        <cdr:cNvPr id="6" name="TextBox 1"/>
        <cdr:cNvSpPr txBox="1"/>
      </cdr:nvSpPr>
      <cdr:spPr bwMode="auto">
        <a:xfrm xmlns:a="http://schemas.openxmlformats.org/drawingml/2006/main">
          <a:off x="420141" y="713616"/>
          <a:ext cx="2450853" cy="63808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0" i="0" dirty="0" smtClean="0">
              <a:solidFill>
                <a:schemeClr val="bg2"/>
              </a:solidFill>
              <a:latin typeface="+mn-lt"/>
              <a:ea typeface="Times New Roman" charset="0"/>
              <a:cs typeface="Times New Roman" charset="0"/>
            </a:rPr>
            <a:t>             </a:t>
          </a:r>
          <a:r>
            <a:rPr lang="en-US" sz="1400" b="1" i="0" dirty="0" smtClean="0">
              <a:solidFill>
                <a:schemeClr val="tx1"/>
              </a:solidFill>
              <a:latin typeface="Arial" panose="020B0604020202020204" pitchFamily="34" charset="0"/>
              <a:ea typeface="Times New Roman" charset="0"/>
              <a:cs typeface="Arial" panose="020B0604020202020204" pitchFamily="34" charset="0"/>
            </a:rPr>
            <a:t>2019</a:t>
          </a:r>
        </a:p>
        <a:p xmlns:a="http://schemas.openxmlformats.org/drawingml/2006/main">
          <a:pPr eaLnBrk="0" hangingPunct="0"/>
          <a:endParaRPr lang="en-US" sz="200" b="0" i="0" dirty="0" smtClean="0">
            <a:solidFill>
              <a:schemeClr val="tx1"/>
            </a:solidFill>
            <a:latin typeface="Arial" panose="020B0604020202020204" pitchFamily="34" charset="0"/>
            <a:ea typeface="Times New Roman" charset="0"/>
            <a:cs typeface="Arial" panose="020B0604020202020204" pitchFamily="34" charset="0"/>
          </a:endParaRPr>
        </a:p>
        <a:p xmlns:a="http://schemas.openxmlformats.org/drawingml/2006/main">
          <a:pPr eaLnBrk="0" hangingPunct="0"/>
          <a:r>
            <a:rPr lang="en-US" sz="1400" b="0" i="0" dirty="0" smtClean="0">
              <a:solidFill>
                <a:schemeClr val="tx1"/>
              </a:solidFill>
              <a:latin typeface="Arial" panose="020B0604020202020204" pitchFamily="34" charset="0"/>
              <a:ea typeface="Times New Roman" charset="0"/>
              <a:cs typeface="Arial" panose="020B0604020202020204" pitchFamily="34" charset="0"/>
            </a:rPr>
            <a:t>  history</a:t>
          </a:r>
          <a:r>
            <a:rPr lang="en-US" sz="1400" b="0" i="0" baseline="0" dirty="0" smtClean="0">
              <a:solidFill>
                <a:schemeClr val="tx1"/>
              </a:solidFill>
              <a:latin typeface="Arial" panose="020B0604020202020204" pitchFamily="34" charset="0"/>
              <a:ea typeface="Times New Roman" charset="0"/>
              <a:cs typeface="Arial" panose="020B0604020202020204" pitchFamily="34" charset="0"/>
            </a:rPr>
            <a:t>      projections</a:t>
          </a:r>
          <a:endParaRPr lang="en-US" sz="1400" b="0" i="0" dirty="0" smtClean="0">
            <a:solidFill>
              <a:schemeClr val="tx1"/>
            </a:solidFill>
            <a:latin typeface="Arial" panose="020B0604020202020204" pitchFamily="34" charset="0"/>
            <a:ea typeface="Times New Roman" charset="0"/>
            <a:cs typeface="Arial" panose="020B0604020202020204" pitchFamily="34" charset="0"/>
          </a:endParaRPr>
        </a:p>
      </cdr:txBody>
    </cdr:sp>
  </cdr:relSizeAnchor>
  <cdr:relSizeAnchor xmlns:cdr="http://schemas.openxmlformats.org/drawingml/2006/chartDrawing">
    <cdr:from>
      <cdr:x>0.63674</cdr:x>
      <cdr:y>0.15245</cdr:y>
    </cdr:from>
    <cdr:to>
      <cdr:x>0.99785</cdr:x>
      <cdr:y>0.78125</cdr:y>
    </cdr:to>
    <cdr:sp macro="" textlink="">
      <cdr:nvSpPr>
        <cdr:cNvPr id="9" name="TextBox 1"/>
        <cdr:cNvSpPr txBox="1"/>
      </cdr:nvSpPr>
      <cdr:spPr bwMode="auto">
        <a:xfrm xmlns:a="http://schemas.openxmlformats.org/drawingml/2006/main">
          <a:off x="2732746" y="557607"/>
          <a:ext cx="1549809" cy="229989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r>
            <a:rPr lang="en-US" sz="1400" b="1" i="0" dirty="0">
              <a:solidFill>
                <a:schemeClr val="accent2">
                  <a:lumMod val="40000"/>
                  <a:lumOff val="60000"/>
                </a:schemeClr>
              </a:solidFill>
              <a:effectLst/>
              <a:latin typeface="Arial" panose="020B0604020202020204" pitchFamily="34" charset="0"/>
              <a:ea typeface="+mn-ea"/>
              <a:cs typeface="Arial" panose="020B0604020202020204" pitchFamily="34" charset="0"/>
            </a:rPr>
            <a:t>Low Oil and Gas </a:t>
          </a:r>
          <a:r>
            <a:rPr lang="en-US" sz="1400" b="1" dirty="0" smtClean="0">
              <a:solidFill>
                <a:schemeClr val="accent2">
                  <a:lumMod val="40000"/>
                  <a:lumOff val="60000"/>
                </a:schemeClr>
              </a:solidFill>
              <a:latin typeface="Arial" panose="020B0604020202020204" pitchFamily="34" charset="0"/>
              <a:cs typeface="Arial" panose="020B0604020202020204" pitchFamily="34" charset="0"/>
            </a:rPr>
            <a:t>Supply</a:t>
          </a:r>
          <a:endParaRPr lang="en-US" sz="1400" dirty="0">
            <a:solidFill>
              <a:schemeClr val="accent2">
                <a:lumMod val="40000"/>
                <a:lumOff val="60000"/>
              </a:schemeClr>
            </a:solidFill>
            <a:effectLst/>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smtClean="0">
            <a:solidFill>
              <a:schemeClr val="accent2"/>
            </a:solidFill>
            <a:effectLst/>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a:solidFill>
              <a:schemeClr val="accent2"/>
            </a:solidFill>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smtClean="0">
            <a:solidFill>
              <a:schemeClr val="accent2"/>
            </a:solidFill>
            <a:effectLst/>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a:solidFill>
              <a:schemeClr val="accent2"/>
            </a:solidFill>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smtClean="0">
            <a:solidFill>
              <a:schemeClr val="accent2"/>
            </a:solidFill>
            <a:effectLst/>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a:solidFill>
              <a:schemeClr val="accent2"/>
            </a:solidFill>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a:solidFill>
              <a:schemeClr val="accent2"/>
            </a:solidFill>
            <a:effectLst/>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500" dirty="0">
            <a:solidFill>
              <a:schemeClr val="accent2"/>
            </a:solidFill>
            <a:effectLst/>
            <a:latin typeface="Arial" panose="020B0604020202020204" pitchFamily="34" charset="0"/>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endParaRPr lang="en-US" sz="1400" b="1" i="0" dirty="0" smtClean="0">
            <a:solidFill>
              <a:schemeClr val="accent4"/>
            </a:solidFill>
            <a:effectLst/>
            <a:latin typeface="Arial" panose="020B0604020202020204" pitchFamily="34" charset="0"/>
            <a:ea typeface="+mn-ea"/>
            <a:cs typeface="Arial" panose="020B0604020202020204" pitchFamily="34" charset="0"/>
          </a:endParaRP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r>
            <a:rPr lang="en-US" sz="1400" b="1" i="0" dirty="0" smtClean="0">
              <a:solidFill>
                <a:schemeClr val="accent5">
                  <a:lumMod val="75000"/>
                </a:schemeClr>
              </a:solidFill>
              <a:effectLst/>
              <a:latin typeface="Arial" panose="020B0604020202020204" pitchFamily="34" charset="0"/>
              <a:ea typeface="+mn-ea"/>
              <a:cs typeface="Arial" panose="020B0604020202020204" pitchFamily="34" charset="0"/>
            </a:rPr>
            <a:t>High </a:t>
          </a:r>
          <a:r>
            <a:rPr lang="en-US" sz="1400" b="1" i="0" dirty="0">
              <a:solidFill>
                <a:schemeClr val="accent5">
                  <a:lumMod val="75000"/>
                </a:schemeClr>
              </a:solidFill>
              <a:effectLst/>
              <a:latin typeface="Arial" panose="020B0604020202020204" pitchFamily="34" charset="0"/>
              <a:ea typeface="+mn-ea"/>
              <a:cs typeface="Arial" panose="020B0604020202020204" pitchFamily="34" charset="0"/>
            </a:rPr>
            <a:t>Oil</a:t>
          </a:r>
          <a:r>
            <a:rPr lang="en-US" sz="1400" b="1" i="0" baseline="0" dirty="0">
              <a:solidFill>
                <a:schemeClr val="accent5">
                  <a:lumMod val="75000"/>
                </a:schemeClr>
              </a:solidFill>
              <a:effectLst/>
              <a:latin typeface="Arial" panose="020B0604020202020204" pitchFamily="34" charset="0"/>
              <a:cs typeface="Arial" panose="020B0604020202020204" pitchFamily="34" charset="0"/>
            </a:rPr>
            <a:t> Price</a:t>
          </a:r>
          <a:endParaRPr lang="en-US" sz="1400" dirty="0">
            <a:solidFill>
              <a:schemeClr val="accent5">
                <a:lumMod val="75000"/>
              </a:schemeClr>
            </a:solidFill>
            <a:effectLst/>
            <a:latin typeface="Arial" panose="020B0604020202020204" pitchFamily="34" charset="0"/>
            <a:cs typeface="Arial" panose="020B0604020202020204" pitchFamily="34" charset="0"/>
          </a:endParaRPr>
        </a:p>
        <a:p xmlns:a="http://schemas.openxmlformats.org/drawingml/2006/main">
          <a:pPr eaLnBrk="0" hangingPunct="0"/>
          <a:r>
            <a:rPr lang="en-US" sz="1400" b="1" i="0" dirty="0" smtClean="0">
              <a:solidFill>
                <a:schemeClr val="tx1"/>
              </a:solidFill>
              <a:latin typeface="Arial" panose="020B0604020202020204" pitchFamily="34" charset="0"/>
              <a:ea typeface="Times New Roman" charset="0"/>
              <a:cs typeface="Arial" panose="020B0604020202020204" pitchFamily="34" charset="0"/>
            </a:rPr>
            <a:t>Reference</a:t>
          </a: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r>
            <a:rPr lang="en-US" sz="1400" b="1" i="0" dirty="0">
              <a:solidFill>
                <a:schemeClr val="accent5">
                  <a:lumMod val="40000"/>
                  <a:lumOff val="60000"/>
                </a:schemeClr>
              </a:solidFill>
              <a:effectLst/>
              <a:latin typeface="Arial" panose="020B0604020202020204" pitchFamily="34" charset="0"/>
              <a:cs typeface="Arial" panose="020B0604020202020204" pitchFamily="34" charset="0"/>
            </a:rPr>
            <a:t>Low Oil Price</a:t>
          </a:r>
          <a:endParaRPr lang="en-US" sz="1400" dirty="0">
            <a:solidFill>
              <a:schemeClr val="accent5">
                <a:lumMod val="40000"/>
                <a:lumOff val="60000"/>
              </a:schemeClr>
            </a:solidFill>
            <a:effectLst/>
            <a:latin typeface="Arial" panose="020B0604020202020204" pitchFamily="34" charset="0"/>
            <a:cs typeface="Arial" panose="020B0604020202020204" pitchFamily="34" charset="0"/>
          </a:endParaRPr>
        </a:p>
        <a:p xmlns:a="http://schemas.openxmlformats.org/drawingml/2006/main">
          <a:pPr eaLnBrk="0" hangingPunct="0"/>
          <a:endParaRPr lang="en-US" sz="1400" b="1" i="0" dirty="0" smtClean="0">
            <a:solidFill>
              <a:schemeClr val="accent3"/>
            </a:solidFill>
            <a:latin typeface="Arial" panose="020B0604020202020204" pitchFamily="34" charset="0"/>
            <a:ea typeface="Times New Roman" charset="0"/>
            <a:cs typeface="Arial" panose="020B0604020202020204" pitchFamily="34" charset="0"/>
          </a:endParaRPr>
        </a:p>
        <a:p xmlns:a="http://schemas.openxmlformats.org/drawingml/2006/main">
          <a:pPr eaLnBrk="0" hangingPunct="0"/>
          <a:r>
            <a:rPr lang="en-US" sz="1400" b="1" i="0" dirty="0" smtClean="0">
              <a:solidFill>
                <a:schemeClr val="accent2">
                  <a:lumMod val="75000"/>
                </a:schemeClr>
              </a:solidFill>
              <a:latin typeface="Arial" panose="020B0604020202020204" pitchFamily="34" charset="0"/>
              <a:ea typeface="Times New Roman" charset="0"/>
              <a:cs typeface="Arial" panose="020B0604020202020204" pitchFamily="34" charset="0"/>
            </a:rPr>
            <a:t>High Oil and Gas Supply</a:t>
          </a:r>
          <a:endParaRPr lang="en-US" sz="1400" i="0" dirty="0" smtClean="0">
            <a:solidFill>
              <a:schemeClr val="accent2">
                <a:lumMod val="75000"/>
              </a:schemeClr>
            </a:solidFill>
            <a:latin typeface="Arial" panose="020B0604020202020204" pitchFamily="34" charset="0"/>
            <a:ea typeface="Times New Roman" charset="0"/>
            <a:cs typeface="Arial" panose="020B0604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0.88671</cdr:x>
      <cdr:y>0.19301</cdr:y>
    </cdr:to>
    <cdr:sp macro="" textlink="">
      <cdr:nvSpPr>
        <cdr:cNvPr id="2" name="TextBox 1"/>
        <cdr:cNvSpPr txBox="1"/>
      </cdr:nvSpPr>
      <cdr:spPr bwMode="auto">
        <a:xfrm xmlns:a="http://schemas.openxmlformats.org/drawingml/2006/main">
          <a:off x="0" y="0"/>
          <a:ext cx="1621618" cy="4588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dirty="0" smtClean="0">
              <a:solidFill>
                <a:schemeClr val="tx1"/>
              </a:solidFill>
              <a:latin typeface="+mn-lt"/>
              <a:ea typeface="Times New Roman" charset="0"/>
              <a:cs typeface="Times New Roman" charset="0"/>
            </a:rPr>
            <a:t>AEO2020 gross domestic product assumptions</a:t>
          </a:r>
        </a:p>
        <a:p xmlns:a="http://schemas.openxmlformats.org/drawingml/2006/main">
          <a:pPr eaLnBrk="0" hangingPunct="0"/>
          <a:r>
            <a:rPr lang="en-US" sz="1400" i="0" dirty="0" smtClean="0">
              <a:solidFill>
                <a:schemeClr val="tx1"/>
              </a:solidFill>
              <a:latin typeface="+mn-lt"/>
              <a:ea typeface="Times New Roman" charset="0"/>
              <a:cs typeface="Times New Roman" charset="0"/>
            </a:rPr>
            <a:t>trillion</a:t>
          </a:r>
          <a:r>
            <a:rPr lang="en-US" sz="1400" i="0" baseline="0" dirty="0" smtClean="0">
              <a:solidFill>
                <a:schemeClr val="tx1"/>
              </a:solidFill>
              <a:latin typeface="+mn-lt"/>
              <a:ea typeface="Times New Roman" charset="0"/>
              <a:cs typeface="Times New Roman" charset="0"/>
            </a:rPr>
            <a:t> 2012 dollars</a:t>
          </a:r>
          <a:endParaRPr lang="en-US" sz="1400" i="0" dirty="0" smtClean="0">
            <a:solidFill>
              <a:schemeClr val="tx1"/>
            </a:solidFill>
            <a:latin typeface="+mn-lt"/>
            <a:ea typeface="Times New Roman" charset="0"/>
            <a:cs typeface="Times New Roman" charset="0"/>
          </a:endParaRPr>
        </a:p>
      </cdr:txBody>
    </cdr:sp>
  </cdr:relSizeAnchor>
  <cdr:relSizeAnchor xmlns:cdr="http://schemas.openxmlformats.org/drawingml/2006/chartDrawing">
    <cdr:from>
      <cdr:x>0.19145</cdr:x>
      <cdr:y>0.13087</cdr:y>
    </cdr:from>
    <cdr:to>
      <cdr:x>0.69434</cdr:x>
      <cdr:y>0.28997</cdr:y>
    </cdr:to>
    <cdr:grpSp>
      <cdr:nvGrpSpPr>
        <cdr:cNvPr id="3" name="Group 2"/>
        <cdr:cNvGrpSpPr/>
      </cdr:nvGrpSpPr>
      <cdr:grpSpPr>
        <a:xfrm xmlns:a="http://schemas.openxmlformats.org/drawingml/2006/main">
          <a:off x="1083499" y="622022"/>
          <a:ext cx="2846074" cy="756198"/>
          <a:chOff x="7024" y="34833"/>
          <a:chExt cx="1054208" cy="378250"/>
        </a:xfrm>
      </cdr:grpSpPr>
      <cdr:sp macro="" textlink="">
        <cdr:nvSpPr>
          <cdr:cNvPr id="5" name="TextBox 12"/>
          <cdr:cNvSpPr txBox="1"/>
        </cdr:nvSpPr>
        <cdr:spPr>
          <a:xfrm xmlns:a="http://schemas.openxmlformats.org/drawingml/2006/main">
            <a:off x="134008" y="34833"/>
            <a:ext cx="670321" cy="15395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dirty="0" smtClean="0"/>
              <a:t>2019</a:t>
            </a:r>
            <a:endParaRPr lang="en-US" sz="1400" b="1" dirty="0"/>
          </a:p>
        </cdr:txBody>
      </cdr:sp>
      <cdr:sp macro="" textlink="">
        <cdr:nvSpPr>
          <cdr:cNvPr id="6" name="TextBox 8"/>
          <cdr:cNvSpPr txBox="1"/>
        </cdr:nvSpPr>
        <cdr:spPr>
          <a:xfrm xmlns:a="http://schemas.openxmlformats.org/drawingml/2006/main">
            <a:off x="7024" y="191775"/>
            <a:ext cx="1054208" cy="22130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dirty="0">
                <a:solidFill>
                  <a:schemeClr val="bg2"/>
                </a:solidFill>
              </a:rPr>
              <a:t>history  projections</a:t>
            </a:r>
          </a:p>
        </cdr:txBody>
      </cdr:sp>
    </cdr:grpSp>
  </cdr:relSizeAnchor>
  <cdr:relSizeAnchor xmlns:cdr="http://schemas.openxmlformats.org/drawingml/2006/chartDrawing">
    <cdr:from>
      <cdr:x>0.48545</cdr:x>
      <cdr:y>0.58201</cdr:y>
    </cdr:from>
    <cdr:to>
      <cdr:x>0.98545</cdr:x>
      <cdr:y>0.77502</cdr:y>
    </cdr:to>
    <cdr:sp macro="" textlink="">
      <cdr:nvSpPr>
        <cdr:cNvPr id="7" name="TextBox 1"/>
        <cdr:cNvSpPr txBox="1"/>
      </cdr:nvSpPr>
      <cdr:spPr bwMode="auto">
        <a:xfrm xmlns:a="http://schemas.openxmlformats.org/drawingml/2006/main">
          <a:off x="2747374" y="2766279"/>
          <a:ext cx="2829718" cy="91737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chemeClr val="accent1">
                  <a:lumMod val="75000"/>
                </a:schemeClr>
              </a:solidFill>
              <a:latin typeface="+mn-lt"/>
              <a:ea typeface="Times New Roman" charset="0"/>
              <a:cs typeface="Times New Roman" charset="0"/>
            </a:rPr>
            <a:t>High Economic</a:t>
          </a:r>
          <a:r>
            <a:rPr lang="en-US" sz="1400" b="1" i="0" baseline="0" dirty="0" smtClean="0">
              <a:solidFill>
                <a:schemeClr val="accent1">
                  <a:lumMod val="75000"/>
                </a:schemeClr>
              </a:solidFill>
              <a:latin typeface="+mn-lt"/>
              <a:ea typeface="Times New Roman" charset="0"/>
              <a:cs typeface="Times New Roman" charset="0"/>
            </a:rPr>
            <a:t> Growth</a:t>
          </a:r>
        </a:p>
        <a:p xmlns:a="http://schemas.openxmlformats.org/drawingml/2006/main">
          <a:pPr eaLnBrk="0" hangingPunct="0"/>
          <a:r>
            <a:rPr lang="en-US" sz="1400" b="1" i="0" baseline="0" dirty="0" smtClean="0">
              <a:solidFill>
                <a:schemeClr val="tx1"/>
              </a:solidFill>
              <a:latin typeface="+mn-lt"/>
              <a:ea typeface="Times New Roman" charset="0"/>
              <a:cs typeface="Times New Roman" charset="0"/>
            </a:rPr>
            <a:t>Reference </a:t>
          </a:r>
        </a:p>
        <a:p xmlns:a="http://schemas.openxmlformats.org/drawingml/2006/main">
          <a:pPr eaLnBrk="0" hangingPunct="0"/>
          <a:r>
            <a:rPr lang="en-US" sz="1400" b="1" i="0" baseline="0" dirty="0" smtClean="0">
              <a:solidFill>
                <a:schemeClr val="accent1">
                  <a:lumMod val="40000"/>
                  <a:lumOff val="60000"/>
                </a:schemeClr>
              </a:solidFill>
              <a:latin typeface="+mn-lt"/>
              <a:ea typeface="Times New Roman" charset="0"/>
              <a:cs typeface="Times New Roman" charset="0"/>
            </a:rPr>
            <a:t>Low Economic Growth</a:t>
          </a:r>
          <a:endParaRPr lang="en-US" sz="1400" i="0" dirty="0" smtClean="0">
            <a:solidFill>
              <a:schemeClr val="accent1">
                <a:lumMod val="40000"/>
                <a:lumOff val="60000"/>
              </a:schemeClr>
            </a:solidFill>
            <a:latin typeface="+mn-lt"/>
            <a:ea typeface="Times New Roman" charset="0"/>
            <a:cs typeface="Times New Roman"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0.88671</cdr:x>
      <cdr:y>0.19301</cdr:y>
    </cdr:to>
    <cdr:sp macro="" textlink="">
      <cdr:nvSpPr>
        <cdr:cNvPr id="2" name="TextBox 1"/>
        <cdr:cNvSpPr txBox="1"/>
      </cdr:nvSpPr>
      <cdr:spPr bwMode="auto">
        <a:xfrm xmlns:a="http://schemas.openxmlformats.org/drawingml/2006/main">
          <a:off x="0" y="0"/>
          <a:ext cx="1621618" cy="4588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dirty="0" smtClean="0">
              <a:solidFill>
                <a:schemeClr val="tx1"/>
              </a:solidFill>
              <a:latin typeface="+mn-lt"/>
              <a:ea typeface="Times New Roman" charset="0"/>
              <a:cs typeface="Times New Roman" charset="0"/>
            </a:rPr>
            <a:t>AEO2020 U.S. population assumptions</a:t>
          </a:r>
        </a:p>
        <a:p xmlns:a="http://schemas.openxmlformats.org/drawingml/2006/main">
          <a:pPr eaLnBrk="0" hangingPunct="0"/>
          <a:r>
            <a:rPr lang="en-US" sz="1400" i="0" dirty="0" smtClean="0">
              <a:solidFill>
                <a:schemeClr val="tx1"/>
              </a:solidFill>
              <a:latin typeface="+mn-lt"/>
              <a:ea typeface="Times New Roman" charset="0"/>
              <a:cs typeface="Times New Roman" charset="0"/>
            </a:rPr>
            <a:t>millions</a:t>
          </a:r>
        </a:p>
      </cdr:txBody>
    </cdr:sp>
  </cdr:relSizeAnchor>
  <cdr:relSizeAnchor xmlns:cdr="http://schemas.openxmlformats.org/drawingml/2006/chartDrawing">
    <cdr:from>
      <cdr:x>0.18045</cdr:x>
      <cdr:y>0.12709</cdr:y>
    </cdr:from>
    <cdr:to>
      <cdr:x>0.72561</cdr:x>
      <cdr:y>0.30547</cdr:y>
    </cdr:to>
    <cdr:grpSp>
      <cdr:nvGrpSpPr>
        <cdr:cNvPr id="3" name="Group 2"/>
        <cdr:cNvGrpSpPr/>
      </cdr:nvGrpSpPr>
      <cdr:grpSpPr>
        <a:xfrm xmlns:a="http://schemas.openxmlformats.org/drawingml/2006/main">
          <a:off x="1036142" y="604056"/>
          <a:ext cx="3130302" cy="847835"/>
          <a:chOff x="-71285" y="52346"/>
          <a:chExt cx="996989" cy="424080"/>
        </a:xfrm>
      </cdr:grpSpPr>
      <cdr:sp macro="" textlink="">
        <cdr:nvSpPr>
          <cdr:cNvPr id="5" name="TextBox 12"/>
          <cdr:cNvSpPr txBox="1"/>
        </cdr:nvSpPr>
        <cdr:spPr>
          <a:xfrm xmlns:a="http://schemas.openxmlformats.org/drawingml/2006/main">
            <a:off x="65604" y="52346"/>
            <a:ext cx="185432" cy="153946"/>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dirty="0" smtClean="0"/>
              <a:t>2019</a:t>
            </a:r>
            <a:endParaRPr lang="en-US" sz="1400" b="1" dirty="0"/>
          </a:p>
        </cdr:txBody>
      </cdr:sp>
      <cdr:sp macro="" textlink="">
        <cdr:nvSpPr>
          <cdr:cNvPr id="6" name="TextBox 8"/>
          <cdr:cNvSpPr txBox="1"/>
        </cdr:nvSpPr>
        <cdr:spPr>
          <a:xfrm xmlns:a="http://schemas.openxmlformats.org/drawingml/2006/main">
            <a:off x="-71285" y="250992"/>
            <a:ext cx="996989" cy="225434"/>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dirty="0">
                <a:solidFill>
                  <a:schemeClr val="bg2"/>
                </a:solidFill>
              </a:rPr>
              <a:t>history    projections</a:t>
            </a:r>
          </a:p>
        </cdr:txBody>
      </cdr:sp>
    </cdr:grpSp>
  </cdr:relSizeAnchor>
</c:userShapes>
</file>

<file path=ppt/drawings/drawing5.xml><?xml version="1.0" encoding="utf-8"?>
<c:userShapes xmlns:c="http://schemas.openxmlformats.org/drawingml/2006/chart">
  <cdr:relSizeAnchor xmlns:cdr="http://schemas.openxmlformats.org/drawingml/2006/chartDrawing">
    <cdr:from>
      <cdr:x>0</cdr:x>
      <cdr:y>0</cdr:y>
    </cdr:from>
    <cdr:to>
      <cdr:x>0.35256</cdr:x>
      <cdr:y>0.09609</cdr:y>
    </cdr:to>
    <cdr:sp macro="" textlink="">
      <cdr:nvSpPr>
        <cdr:cNvPr id="2" name="TextBox 1"/>
        <cdr:cNvSpPr txBox="1"/>
      </cdr:nvSpPr>
      <cdr:spPr>
        <a:xfrm xmlns:a="http://schemas.openxmlformats.org/drawingml/2006/main">
          <a:off x="0" y="0"/>
          <a:ext cx="3233905" cy="453858"/>
        </a:xfrm>
        <a:prstGeom xmlns:a="http://schemas.openxmlformats.org/drawingml/2006/main" prst="rect">
          <a:avLst/>
        </a:prstGeom>
      </cdr:spPr>
      <cdr:txBody>
        <a:bodyPr xmlns:a="http://schemas.openxmlformats.org/drawingml/2006/main" vertOverflow="overflow" horzOverflow="overflow"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solidFill>
                <a:schemeClr val="tx1"/>
              </a:solidFill>
              <a:latin typeface="Arial" panose="020B0604020202020204" pitchFamily="34" charset="0"/>
              <a:cs typeface="Arial" panose="020B0604020202020204" pitchFamily="34" charset="0"/>
            </a:rPr>
            <a:t>AEO2020 </a:t>
          </a:r>
          <a:r>
            <a:rPr lang="en-US" sz="1400" b="1" dirty="0">
              <a:latin typeface="Arial" panose="020B0604020202020204" pitchFamily="34" charset="0"/>
              <a:cs typeface="Arial" panose="020B0604020202020204" pitchFamily="34" charset="0"/>
            </a:rPr>
            <a:t>o</a:t>
          </a:r>
          <a:r>
            <a:rPr lang="en-US" sz="1400" b="1" dirty="0" smtClean="0">
              <a:solidFill>
                <a:sysClr val="windowText" lastClr="000000"/>
              </a:solidFill>
              <a:latin typeface="Arial" panose="020B0604020202020204" pitchFamily="34" charset="0"/>
              <a:cs typeface="Arial" panose="020B0604020202020204" pitchFamily="34" charset="0"/>
            </a:rPr>
            <a:t>vernight </a:t>
          </a:r>
          <a:r>
            <a:rPr lang="en-US" sz="1400" b="1" dirty="0">
              <a:solidFill>
                <a:sysClr val="windowText" lastClr="000000"/>
              </a:solidFill>
              <a:latin typeface="Arial" panose="020B0604020202020204" pitchFamily="34" charset="0"/>
              <a:cs typeface="Arial" panose="020B0604020202020204" pitchFamily="34" charset="0"/>
            </a:rPr>
            <a:t>installed cost </a:t>
          </a:r>
          <a:r>
            <a:rPr lang="en-US" sz="1400" b="1" baseline="0" dirty="0">
              <a:solidFill>
                <a:sysClr val="windowText" lastClr="000000"/>
              </a:solidFill>
              <a:latin typeface="Arial" panose="020B0604020202020204" pitchFamily="34" charset="0"/>
              <a:cs typeface="Arial" panose="020B0604020202020204" pitchFamily="34" charset="0"/>
            </a:rPr>
            <a:t>by technology</a:t>
          </a:r>
          <a:endParaRPr lang="en-US" sz="1400" b="1" dirty="0">
            <a:solidFill>
              <a:sysClr val="windowText" lastClr="000000"/>
            </a:solidFill>
            <a:latin typeface="Arial" panose="020B0604020202020204" pitchFamily="34" charset="0"/>
            <a:cs typeface="Arial" panose="020B0604020202020204" pitchFamily="34" charset="0"/>
          </a:endParaRPr>
        </a:p>
        <a:p xmlns:a="http://schemas.openxmlformats.org/drawingml/2006/main">
          <a:r>
            <a:rPr lang="en-US" sz="1400" dirty="0">
              <a:solidFill>
                <a:sysClr val="windowText" lastClr="000000"/>
              </a:solidFill>
              <a:latin typeface="Arial" panose="020B0604020202020204" pitchFamily="34" charset="0"/>
              <a:cs typeface="Arial" panose="020B0604020202020204" pitchFamily="34" charset="0"/>
            </a:rPr>
            <a:t>2019</a:t>
          </a:r>
          <a:r>
            <a:rPr lang="en-US" sz="1400" baseline="0" dirty="0">
              <a:solidFill>
                <a:sysClr val="windowText" lastClr="000000"/>
              </a:solidFill>
              <a:latin typeface="Arial" panose="020B0604020202020204" pitchFamily="34" charset="0"/>
              <a:cs typeface="Arial" panose="020B0604020202020204" pitchFamily="34" charset="0"/>
            </a:rPr>
            <a:t> dollars per </a:t>
          </a:r>
          <a:r>
            <a:rPr lang="en-US" sz="1400" baseline="0" dirty="0" smtClean="0">
              <a:solidFill>
                <a:sysClr val="windowText" lastClr="000000"/>
              </a:solidFill>
              <a:latin typeface="Arial" panose="020B0604020202020204" pitchFamily="34" charset="0"/>
              <a:cs typeface="Arial" panose="020B0604020202020204" pitchFamily="34" charset="0"/>
            </a:rPr>
            <a:t>kilowatt</a:t>
          </a:r>
          <a:endParaRPr lang="en-US" sz="1400" dirty="0">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0.12774</cdr:x>
      <cdr:y>0.18853</cdr:y>
    </cdr:from>
    <cdr:to>
      <cdr:x>0.24232</cdr:x>
      <cdr:y>0.27186</cdr:y>
    </cdr:to>
    <cdr:sp macro="" textlink="">
      <cdr:nvSpPr>
        <cdr:cNvPr id="3" name="TextBox 2"/>
        <cdr:cNvSpPr txBox="1"/>
      </cdr:nvSpPr>
      <cdr:spPr>
        <a:xfrm xmlns:a="http://schemas.openxmlformats.org/drawingml/2006/main">
          <a:off x="1481749" y="896101"/>
          <a:ext cx="1329112" cy="396066"/>
        </a:xfrm>
        <a:prstGeom xmlns:a="http://schemas.openxmlformats.org/drawingml/2006/main" prst="rect">
          <a:avLst/>
        </a:prstGeom>
      </cdr:spPr>
      <cdr:txBody>
        <a:bodyPr xmlns:a="http://schemas.openxmlformats.org/drawingml/2006/main" vertOverflow="overflow" horzOverflow="overflow" wrap="non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b="1" dirty="0">
              <a:latin typeface="Arial" panose="020B0604020202020204" pitchFamily="34" charset="0"/>
              <a:cs typeface="Arial" panose="020B0604020202020204" pitchFamily="34" charset="0"/>
            </a:rPr>
            <a:t>Reference case</a:t>
          </a:r>
        </a:p>
      </cdr:txBody>
    </cdr:sp>
  </cdr:relSizeAnchor>
  <cdr:relSizeAnchor xmlns:cdr="http://schemas.openxmlformats.org/drawingml/2006/chartDrawing">
    <cdr:from>
      <cdr:x>0.42545</cdr:x>
      <cdr:y>0.19067</cdr:y>
    </cdr:from>
    <cdr:to>
      <cdr:x>0.54004</cdr:x>
      <cdr:y>0.274</cdr:y>
    </cdr:to>
    <cdr:sp macro="" textlink="">
      <cdr:nvSpPr>
        <cdr:cNvPr id="4" name="TextBox 3"/>
        <cdr:cNvSpPr txBox="1"/>
      </cdr:nvSpPr>
      <cdr:spPr>
        <a:xfrm xmlns:a="http://schemas.openxmlformats.org/drawingml/2006/main">
          <a:off x="4935131" y="906250"/>
          <a:ext cx="1329228" cy="396065"/>
        </a:xfrm>
        <a:prstGeom xmlns:a="http://schemas.openxmlformats.org/drawingml/2006/main" prst="rect">
          <a:avLst/>
        </a:prstGeom>
      </cdr:spPr>
      <cdr:txBody>
        <a:bodyPr xmlns:a="http://schemas.openxmlformats.org/drawingml/2006/main" vertOverflow="overflow" horzOverflow="overflow" wrap="non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b="1" dirty="0" smtClean="0">
              <a:latin typeface="Arial" panose="020B0604020202020204" pitchFamily="34" charset="0"/>
              <a:cs typeface="Arial" panose="020B0604020202020204" pitchFamily="34" charset="0"/>
            </a:rPr>
            <a:t>Low Renewables </a:t>
          </a:r>
          <a:r>
            <a:rPr lang="en-US" sz="1400" b="1" dirty="0">
              <a:latin typeface="Arial" panose="020B0604020202020204" pitchFamily="34" charset="0"/>
              <a:cs typeface="Arial" panose="020B0604020202020204" pitchFamily="34" charset="0"/>
            </a:rPr>
            <a:t>Cost case</a:t>
          </a:r>
        </a:p>
      </cdr:txBody>
    </cdr:sp>
  </cdr:relSizeAnchor>
  <cdr:relSizeAnchor xmlns:cdr="http://schemas.openxmlformats.org/drawingml/2006/chartDrawing">
    <cdr:from>
      <cdr:x>0.71192</cdr:x>
      <cdr:y>0.19205</cdr:y>
    </cdr:from>
    <cdr:to>
      <cdr:x>0.82651</cdr:x>
      <cdr:y>0.27538</cdr:y>
    </cdr:to>
    <cdr:sp macro="" textlink="">
      <cdr:nvSpPr>
        <cdr:cNvPr id="5" name="TextBox 4"/>
        <cdr:cNvSpPr txBox="1"/>
      </cdr:nvSpPr>
      <cdr:spPr>
        <a:xfrm xmlns:a="http://schemas.openxmlformats.org/drawingml/2006/main">
          <a:off x="8258186" y="912786"/>
          <a:ext cx="1329228" cy="396065"/>
        </a:xfrm>
        <a:prstGeom xmlns:a="http://schemas.openxmlformats.org/drawingml/2006/main" prst="rect">
          <a:avLst/>
        </a:prstGeom>
      </cdr:spPr>
      <cdr:txBody>
        <a:bodyPr xmlns:a="http://schemas.openxmlformats.org/drawingml/2006/main" vertOverflow="overflow" horzOverflow="overflow" wrap="non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b="1" dirty="0" smtClean="0">
              <a:solidFill>
                <a:sysClr val="windowText" lastClr="000000"/>
              </a:solidFill>
              <a:latin typeface="Arial" panose="020B0604020202020204" pitchFamily="34" charset="0"/>
              <a:cs typeface="Arial" panose="020B0604020202020204" pitchFamily="34" charset="0"/>
            </a:rPr>
            <a:t>High Renewables Cost </a:t>
          </a:r>
          <a:r>
            <a:rPr lang="en-US" sz="1400" b="1" dirty="0">
              <a:latin typeface="Arial" panose="020B0604020202020204" pitchFamily="34" charset="0"/>
              <a:cs typeface="Arial" panose="020B0604020202020204" pitchFamily="34" charset="0"/>
            </a:rPr>
            <a:t>case</a:t>
          </a:r>
        </a:p>
      </cdr:txBody>
    </cdr:sp>
  </cdr:relSizeAnchor>
  <cdr:relSizeAnchor xmlns:cdr="http://schemas.openxmlformats.org/drawingml/2006/chartDrawing">
    <cdr:from>
      <cdr:x>0.04726</cdr:x>
      <cdr:y>0.93558</cdr:y>
    </cdr:from>
    <cdr:to>
      <cdr:x>0.92414</cdr:x>
      <cdr:y>0.99549</cdr:y>
    </cdr:to>
    <cdr:sp macro="" textlink="">
      <cdr:nvSpPr>
        <cdr:cNvPr id="8" name="TextBox 7"/>
        <cdr:cNvSpPr txBox="1"/>
      </cdr:nvSpPr>
      <cdr:spPr>
        <a:xfrm xmlns:a="http://schemas.openxmlformats.org/drawingml/2006/main">
          <a:off x="548206" y="4446805"/>
          <a:ext cx="10171687" cy="2847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latin typeface="Arial" panose="020B0604020202020204" pitchFamily="34" charset="0"/>
              <a:cs typeface="Arial" panose="020B0604020202020204" pitchFamily="34" charset="0"/>
            </a:rPr>
            <a:t> 2019</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2050              </a:t>
          </a:r>
          <a:r>
            <a:rPr lang="en-US" sz="1400" baseline="0" dirty="0" smtClean="0">
              <a:latin typeface="Arial" panose="020B0604020202020204" pitchFamily="34" charset="0"/>
              <a:cs typeface="Arial" panose="020B0604020202020204" pitchFamily="34" charset="0"/>
            </a:rPr>
            <a:t>2019                          	</a:t>
          </a: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 </a:t>
          </a:r>
          <a:r>
            <a:rPr lang="en-US" sz="1400" baseline="0" dirty="0">
              <a:latin typeface="Arial" panose="020B0604020202020204" pitchFamily="34" charset="0"/>
              <a:cs typeface="Arial" panose="020B0604020202020204" pitchFamily="34" charset="0"/>
            </a:rPr>
            <a:t>2050     </a:t>
          </a:r>
          <a:r>
            <a:rPr lang="en-US" sz="1400" baseline="0" dirty="0" smtClean="0">
              <a:latin typeface="Arial" panose="020B0604020202020204" pitchFamily="34" charset="0"/>
              <a:cs typeface="Arial" panose="020B0604020202020204" pitchFamily="34" charset="0"/>
            </a:rPr>
            <a:t>        2019                                         </a:t>
          </a:r>
          <a:r>
            <a:rPr lang="en-US" sz="1400" baseline="0" dirty="0">
              <a:latin typeface="Arial" panose="020B0604020202020204" pitchFamily="34" charset="0"/>
              <a:cs typeface="Arial" panose="020B0604020202020204" pitchFamily="34" charset="0"/>
            </a:rPr>
            <a:t>2050         </a:t>
          </a:r>
          <a:endParaRPr lang="en-US" sz="14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14" tIns="45707" rIns="91414" bIns="45707"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14" tIns="45707" rIns="91414" bIns="45707" rtlCol="0"/>
          <a:lstStyle>
            <a:lvl1pPr algn="r">
              <a:defRPr sz="1200"/>
            </a:lvl1pPr>
          </a:lstStyle>
          <a:p>
            <a:fld id="{7DE4794C-F5EF-4B2D-93D1-44697B2BA528}" type="datetimeFigureOut">
              <a:rPr lang="en-US" smtClean="0"/>
              <a:pPr/>
              <a:t>1/28/2020</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14" tIns="45707" rIns="91414" bIns="457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14" tIns="45707" rIns="91414" bIns="45707" rtlCol="0" anchor="b"/>
          <a:lstStyle>
            <a:lvl1pPr algn="r">
              <a:defRPr sz="1200"/>
            </a:lvl1pPr>
          </a:lstStyle>
          <a:p>
            <a:fld id="{E45553FA-E54B-48B3-908E-BDE094C1A45E}" type="slidenum">
              <a:rPr lang="en-US" smtClean="0"/>
              <a:pPr/>
              <a:t>‹#›</a:t>
            </a:fld>
            <a:endParaRPr lang="en-US" dirty="0"/>
          </a:p>
        </p:txBody>
      </p:sp>
    </p:spTree>
    <p:extLst>
      <p:ext uri="{BB962C8B-B14F-4D97-AF65-F5344CB8AC3E}">
        <p14:creationId xmlns:p14="http://schemas.microsoft.com/office/powerpoint/2010/main" val="117668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46" tIns="46574" rIns="93146" bIns="4657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46" tIns="46574" rIns="93146" bIns="46574" rtlCol="0"/>
          <a:lstStyle>
            <a:lvl1pPr algn="r">
              <a:defRPr sz="1200"/>
            </a:lvl1pPr>
          </a:lstStyle>
          <a:p>
            <a:fld id="{76206BF8-075B-43A5-9410-434F7CD3D58A}" type="datetimeFigureOut">
              <a:rPr lang="en-US" smtClean="0"/>
              <a:pPr/>
              <a:t>1/28/2020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46" tIns="46574" rIns="93146" bIns="4657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46" tIns="46574" rIns="93146" bIns="4657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4820"/>
          </a:xfrm>
          <a:prstGeom prst="rect">
            <a:avLst/>
          </a:prstGeom>
        </p:spPr>
        <p:txBody>
          <a:bodyPr vert="horz" lIns="93146" tIns="46574" rIns="93146" bIns="465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46" tIns="46574" rIns="93146" bIns="46574" rtlCol="0" anchor="b"/>
          <a:lstStyle>
            <a:lvl1pPr algn="r">
              <a:defRPr sz="1200"/>
            </a:lvl1pPr>
          </a:lstStyle>
          <a:p>
            <a:fld id="{0EBA4C88-B6CE-4DF6-AC5C-0E11A83F5D76}" type="slidenum">
              <a:rPr lang="en-US" smtClean="0"/>
              <a:pPr/>
              <a:t>‹#›</a:t>
            </a:fld>
            <a:endParaRPr lang="en-US" dirty="0"/>
          </a:p>
        </p:txBody>
      </p:sp>
    </p:spTree>
    <p:extLst>
      <p:ext uri="{BB962C8B-B14F-4D97-AF65-F5344CB8AC3E}">
        <p14:creationId xmlns:p14="http://schemas.microsoft.com/office/powerpoint/2010/main" val="282181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1</a:t>
            </a:fld>
            <a:endParaRPr lang="en-US" dirty="0"/>
          </a:p>
        </p:txBody>
      </p:sp>
    </p:spTree>
    <p:extLst>
      <p:ext uri="{BB962C8B-B14F-4D97-AF65-F5344CB8AC3E}">
        <p14:creationId xmlns:p14="http://schemas.microsoft.com/office/powerpoint/2010/main" val="1155822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2</a:t>
            </a:fld>
            <a:endParaRPr lang="en-US" dirty="0"/>
          </a:p>
        </p:txBody>
      </p:sp>
    </p:spTree>
    <p:extLst>
      <p:ext uri="{BB962C8B-B14F-4D97-AF65-F5344CB8AC3E}">
        <p14:creationId xmlns:p14="http://schemas.microsoft.com/office/powerpoint/2010/main" val="1306127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3</a:t>
            </a:fld>
            <a:endParaRPr lang="en-US" dirty="0"/>
          </a:p>
        </p:txBody>
      </p:sp>
    </p:spTree>
    <p:extLst>
      <p:ext uri="{BB962C8B-B14F-4D97-AF65-F5344CB8AC3E}">
        <p14:creationId xmlns:p14="http://schemas.microsoft.com/office/powerpoint/2010/main" val="1913191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4</a:t>
            </a:fld>
            <a:endParaRPr lang="en-US" dirty="0"/>
          </a:p>
        </p:txBody>
      </p:sp>
    </p:spTree>
    <p:extLst>
      <p:ext uri="{BB962C8B-B14F-4D97-AF65-F5344CB8AC3E}">
        <p14:creationId xmlns:p14="http://schemas.microsoft.com/office/powerpoint/2010/main" val="2034492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5</a:t>
            </a:fld>
            <a:endParaRPr lang="en-US" dirty="0"/>
          </a:p>
        </p:txBody>
      </p:sp>
    </p:spTree>
    <p:extLst>
      <p:ext uri="{BB962C8B-B14F-4D97-AF65-F5344CB8AC3E}">
        <p14:creationId xmlns:p14="http://schemas.microsoft.com/office/powerpoint/2010/main" val="639033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6</a:t>
            </a:fld>
            <a:endParaRPr lang="en-US" dirty="0"/>
          </a:p>
        </p:txBody>
      </p:sp>
    </p:spTree>
    <p:extLst>
      <p:ext uri="{BB962C8B-B14F-4D97-AF65-F5344CB8AC3E}">
        <p14:creationId xmlns:p14="http://schemas.microsoft.com/office/powerpoint/2010/main" val="1601014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ng title and text">
    <p:spTree>
      <p:nvGrpSpPr>
        <p:cNvPr id="1" name=""/>
        <p:cNvGrpSpPr/>
        <p:nvPr/>
      </p:nvGrpSpPr>
      <p:grpSpPr>
        <a:xfrm>
          <a:off x="0" y="0"/>
          <a:ext cx="0" cy="0"/>
          <a:chOff x="0" y="0"/>
          <a:chExt cx="0" cy="0"/>
        </a:xfrm>
      </p:grpSpPr>
      <p:sp>
        <p:nvSpPr>
          <p:cNvPr id="10" name="Text Placeholder 8"/>
          <p:cNvSpPr>
            <a:spLocks noGrp="1"/>
          </p:cNvSpPr>
          <p:nvPr>
            <p:ph type="body" sz="quarter" idx="12"/>
          </p:nvPr>
        </p:nvSpPr>
        <p:spPr>
          <a:xfrm>
            <a:off x="309095" y="1429265"/>
            <a:ext cx="11590985" cy="4747702"/>
          </a:xfrm>
          <a:prstGeom prst="rect">
            <a:avLst/>
          </a:prstGeom>
        </p:spPr>
        <p:txBody>
          <a:bodyPr/>
          <a:lstStyle>
            <a:lvl1pPr marL="237744" indent="-237744">
              <a:lnSpc>
                <a:spcPct val="125000"/>
              </a:lnSpc>
              <a:spcBef>
                <a:spcPts val="1600"/>
              </a:spcBef>
              <a:spcAft>
                <a:spcPts val="600"/>
              </a:spcAft>
              <a:defRPr sz="1400"/>
            </a:lvl1pPr>
            <a:lvl2pPr marL="694944" indent="-237744">
              <a:lnSpc>
                <a:spcPct val="125000"/>
              </a:lnSpc>
              <a:spcAft>
                <a:spcPts val="400"/>
              </a:spcAft>
              <a:defRPr sz="1400"/>
            </a:lvl2pPr>
            <a:lvl3pPr marL="1088136" indent="-173736">
              <a:lnSpc>
                <a:spcPct val="125000"/>
              </a:lnSpc>
              <a:spcAft>
                <a:spcPts val="400"/>
              </a:spcAft>
              <a:defRPr sz="1400"/>
            </a:lvl3pPr>
            <a:lvl4pPr marL="1609344" indent="-237744">
              <a:lnSpc>
                <a:spcPct val="125000"/>
              </a:lnSpc>
              <a:spcAft>
                <a:spcPts val="400"/>
              </a:spcAft>
              <a:defRPr sz="1400"/>
            </a:lvl4pPr>
            <a:lvl5pPr marL="2002536" indent="-173736">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full-screen image/char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2 columns">
    <p:spTree>
      <p:nvGrpSpPr>
        <p:cNvPr id="1" name=""/>
        <p:cNvGrpSpPr/>
        <p:nvPr/>
      </p:nvGrpSpPr>
      <p:grpSpPr>
        <a:xfrm>
          <a:off x="0" y="0"/>
          <a:ext cx="0" cy="0"/>
          <a:chOff x="0" y="0"/>
          <a:chExt cx="0" cy="0"/>
        </a:xfrm>
      </p:grpSpPr>
      <p:cxnSp>
        <p:nvCxnSpPr>
          <p:cNvPr id="6" name="Straight Connector 12"/>
          <p:cNvCxnSpPr>
            <a:cxnSpLocks noChangeShapeType="1"/>
          </p:cNvCxnSpPr>
          <p:nvPr/>
        </p:nvCxnSpPr>
        <p:spPr bwMode="auto">
          <a:xfrm rot="5400000">
            <a:off x="675218" y="6545792"/>
            <a:ext cx="438151" cy="2117"/>
          </a:xfrm>
          <a:prstGeom prst="line">
            <a:avLst/>
          </a:prstGeom>
          <a:noFill/>
          <a:ln w="9525">
            <a:solidFill>
              <a:schemeClr val="bg1">
                <a:alpha val="39999"/>
              </a:schemeClr>
            </a:solidFill>
            <a:round/>
            <a:headEnd/>
            <a:tailEnd/>
          </a:ln>
        </p:spPr>
      </p:cxnSp>
      <p:sp>
        <p:nvSpPr>
          <p:cNvPr id="11" name="Content Placeholder 10"/>
          <p:cNvSpPr>
            <a:spLocks noGrp="1"/>
          </p:cNvSpPr>
          <p:nvPr>
            <p:ph sz="quarter" idx="12"/>
          </p:nvPr>
        </p:nvSpPr>
        <p:spPr>
          <a:xfrm>
            <a:off x="914400" y="1188720"/>
            <a:ext cx="5242560" cy="4663440"/>
          </a:xfrm>
          <a:prstGeom prst="rect">
            <a:avLst/>
          </a:prstGeom>
        </p:spPr>
        <p:txBody>
          <a:bodyPr lIns="0" tIns="0" r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6217920" y="1188720"/>
            <a:ext cx="5364480" cy="4663440"/>
          </a:xfrm>
          <a:prstGeom prst="rect">
            <a:avLst/>
          </a:prstGeom>
        </p:spPr>
        <p:txBody>
          <a:bodyPr t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5"/>
          <p:cNvSpPr>
            <a:spLocks noGrp="1"/>
          </p:cNvSpPr>
          <p:nvPr>
            <p:ph type="body" sz="quarter" idx="16"/>
          </p:nvPr>
        </p:nvSpPr>
        <p:spPr>
          <a:xfrm>
            <a:off x="914400" y="5943600"/>
            <a:ext cx="10668000" cy="274320"/>
          </a:xfrm>
          <a:prstGeom prst="rect">
            <a:avLst/>
          </a:prstGeom>
        </p:spPr>
        <p:txBody>
          <a:bodyPr lIns="0" rIns="0" bIns="0" anchor="b" anchorCtr="0"/>
          <a:lstStyle>
            <a:lvl1pPr marL="0" indent="0">
              <a:buFont typeface="Arial" panose="020B0604020202020204" pitchFamily="34" charset="0"/>
              <a:buNone/>
              <a:defRPr sz="1333" i="1"/>
            </a:lvl1pPr>
            <a:lvl2pPr>
              <a:buNone/>
              <a:defRPr sz="1600" i="1"/>
            </a:lvl2pPr>
            <a:lvl3pPr>
              <a:buNone/>
              <a:defRPr sz="1600" i="1"/>
            </a:lvl3pPr>
            <a:lvl4pPr>
              <a:buNone/>
              <a:defRPr sz="1600" i="1"/>
            </a:lvl4pPr>
            <a:lvl5pPr>
              <a:buNone/>
              <a:defRPr sz="1600" i="1"/>
            </a:lvl5pPr>
          </a:lstStyle>
          <a:p>
            <a:pPr lvl="0"/>
            <a:r>
              <a:rPr lang="en-US" smtClean="0"/>
              <a:t>Click to edit Master text styles</a:t>
            </a:r>
          </a:p>
        </p:txBody>
      </p:sp>
      <p:sp>
        <p:nvSpPr>
          <p:cNvPr id="14" name="Title 1"/>
          <p:cNvSpPr>
            <a:spLocks noGrp="1"/>
          </p:cNvSpPr>
          <p:nvPr>
            <p:ph type="title" hasCustomPrompt="1"/>
          </p:nvPr>
        </p:nvSpPr>
        <p:spPr>
          <a:xfrm>
            <a:off x="914400" y="106018"/>
            <a:ext cx="10668000" cy="1007165"/>
          </a:xfrm>
          <a:prstGeom prst="rect">
            <a:avLst/>
          </a:prstGeom>
        </p:spPr>
        <p:txBody>
          <a:bodyPr lIns="0" tIns="0" rIns="0" bIns="0" anchor="b" anchorCtr="0"/>
          <a:lstStyle>
            <a:lvl1pPr algn="l">
              <a:defRPr sz="3467">
                <a:solidFill>
                  <a:schemeClr val="accent1"/>
                </a:solidFill>
              </a:defRPr>
            </a:lvl1pPr>
          </a:lstStyle>
          <a:p>
            <a:r>
              <a:rPr lang="en-US" dirty="0" smtClean="0"/>
              <a:t>Click to edit Master title style. You can have up to two lines of text.</a:t>
            </a:r>
            <a:endParaRPr lang="en-US" dirty="0"/>
          </a:p>
        </p:txBody>
      </p:sp>
      <p:pic>
        <p:nvPicPr>
          <p:cNvPr id="12"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242017" y="6362701"/>
            <a:ext cx="521531" cy="360284"/>
          </a:xfrm>
          <a:prstGeom prst="rect">
            <a:avLst/>
          </a:prstGeom>
          <a:noFill/>
          <a:ln>
            <a:noFill/>
          </a:ln>
        </p:spPr>
      </p:pic>
      <p:sp>
        <p:nvSpPr>
          <p:cNvPr id="15" name="Oval 13"/>
          <p:cNvSpPr>
            <a:spLocks/>
          </p:cNvSpPr>
          <p:nvPr userDrawn="1"/>
        </p:nvSpPr>
        <p:spPr bwMode="auto">
          <a:xfrm>
            <a:off x="11643785" y="6456364"/>
            <a:ext cx="280416" cy="280416"/>
          </a:xfrm>
          <a:prstGeom prst="ellipse">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z="2400" dirty="0" smtClean="0"/>
          </a:p>
        </p:txBody>
      </p:sp>
      <p:sp>
        <p:nvSpPr>
          <p:cNvPr id="17" name="Footer Placeholder 2"/>
          <p:cNvSpPr>
            <a:spLocks noGrp="1"/>
          </p:cNvSpPr>
          <p:nvPr>
            <p:ph type="ftr" sz="quarter" idx="17"/>
          </p:nvPr>
        </p:nvSpPr>
        <p:spPr>
          <a:xfrm>
            <a:off x="889000" y="6391275"/>
            <a:ext cx="3744384" cy="393700"/>
          </a:xfrm>
          <a:prstGeom prst="rect">
            <a:avLst/>
          </a:prstGeom>
        </p:spPr>
        <p:txBody>
          <a:bodyPr/>
          <a:lstStyle>
            <a:lvl1pPr>
              <a:defRPr sz="1333"/>
            </a:lvl1pPr>
          </a:lstStyle>
          <a:p>
            <a:pPr>
              <a:defRPr/>
            </a:pPr>
            <a:r>
              <a:rPr lang="en-US" dirty="0" smtClean="0"/>
              <a:t>Dr. Linda Capuano | AEO2019 Press release</a:t>
            </a:r>
          </a:p>
          <a:p>
            <a:pPr>
              <a:defRPr/>
            </a:pPr>
            <a:r>
              <a:rPr lang="en-US" dirty="0" smtClean="0"/>
              <a:t>January 24, 2019</a:t>
            </a:r>
            <a:endParaRPr lang="en-US" dirty="0"/>
          </a:p>
        </p:txBody>
      </p:sp>
      <p:sp>
        <p:nvSpPr>
          <p:cNvPr id="18" name="Slide Number Placeholder 5"/>
          <p:cNvSpPr>
            <a:spLocks noGrp="1"/>
          </p:cNvSpPr>
          <p:nvPr>
            <p:ph type="sldNum" sz="quarter" idx="4"/>
          </p:nvPr>
        </p:nvSpPr>
        <p:spPr>
          <a:xfrm>
            <a:off x="11550736" y="6419851"/>
            <a:ext cx="512233" cy="365125"/>
          </a:xfrm>
          <a:prstGeom prst="rect">
            <a:avLst/>
          </a:prstGeom>
        </p:spPr>
        <p:txBody>
          <a:bodyPr vert="horz" lIns="91440" tIns="45720" rIns="91440" bIns="45720" rtlCol="0" anchor="ctr"/>
          <a:lstStyle>
            <a:lvl1pPr algn="ctr" fontAlgn="auto">
              <a:spcBef>
                <a:spcPts val="0"/>
              </a:spcBef>
              <a:spcAft>
                <a:spcPts val="0"/>
              </a:spcAft>
              <a:defRPr sz="1333">
                <a:solidFill>
                  <a:schemeClr val="tx1"/>
                </a:solidFill>
                <a:latin typeface="+mj-lt"/>
                <a:cs typeface="+mn-cs"/>
              </a:defRPr>
            </a:lvl1pPr>
          </a:lstStyle>
          <a:p>
            <a:pPr>
              <a:defRPr/>
            </a:pPr>
            <a:fld id="{84948DD1-5963-4816-BE5A-05BCCCAC15E0}" type="slidenum">
              <a:rPr lang="en-US" smtClean="0"/>
              <a:pPr>
                <a:defRPr/>
              </a:pPr>
              <a:t>‹#›</a:t>
            </a:fld>
            <a:endParaRPr lang="en-US" dirty="0"/>
          </a:p>
        </p:txBody>
      </p:sp>
    </p:spTree>
    <p:extLst>
      <p:ext uri="{BB962C8B-B14F-4D97-AF65-F5344CB8AC3E}">
        <p14:creationId xmlns:p14="http://schemas.microsoft.com/office/powerpoint/2010/main" val="281226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2 columns">
    <p:spTree>
      <p:nvGrpSpPr>
        <p:cNvPr id="1" name=""/>
        <p:cNvGrpSpPr/>
        <p:nvPr/>
      </p:nvGrpSpPr>
      <p:grpSpPr>
        <a:xfrm>
          <a:off x="0" y="0"/>
          <a:ext cx="0" cy="0"/>
          <a:chOff x="0" y="0"/>
          <a:chExt cx="0" cy="0"/>
        </a:xfrm>
      </p:grpSpPr>
      <p:cxnSp>
        <p:nvCxnSpPr>
          <p:cNvPr id="6" name="Straight Connector 12"/>
          <p:cNvCxnSpPr>
            <a:cxnSpLocks noChangeShapeType="1"/>
          </p:cNvCxnSpPr>
          <p:nvPr/>
        </p:nvCxnSpPr>
        <p:spPr bwMode="auto">
          <a:xfrm rot="5400000">
            <a:off x="675218" y="6545792"/>
            <a:ext cx="438151" cy="2117"/>
          </a:xfrm>
          <a:prstGeom prst="line">
            <a:avLst/>
          </a:prstGeom>
          <a:noFill/>
          <a:ln w="9525">
            <a:solidFill>
              <a:schemeClr val="bg1">
                <a:alpha val="39999"/>
              </a:schemeClr>
            </a:solidFill>
            <a:round/>
            <a:headEnd/>
            <a:tailEnd/>
          </a:ln>
        </p:spPr>
      </p:cxnSp>
      <p:sp>
        <p:nvSpPr>
          <p:cNvPr id="11" name="Content Placeholder 10"/>
          <p:cNvSpPr>
            <a:spLocks noGrp="1"/>
          </p:cNvSpPr>
          <p:nvPr>
            <p:ph sz="quarter" idx="12"/>
          </p:nvPr>
        </p:nvSpPr>
        <p:spPr>
          <a:xfrm>
            <a:off x="914400" y="1188720"/>
            <a:ext cx="5242560" cy="4663440"/>
          </a:xfrm>
          <a:prstGeom prst="rect">
            <a:avLst/>
          </a:prstGeom>
        </p:spPr>
        <p:txBody>
          <a:bodyPr lIns="0" tIns="0" r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6217920" y="1188720"/>
            <a:ext cx="5364480" cy="4663440"/>
          </a:xfrm>
          <a:prstGeom prst="rect">
            <a:avLst/>
          </a:prstGeom>
        </p:spPr>
        <p:txBody>
          <a:bodyPr t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5"/>
          <p:cNvSpPr>
            <a:spLocks noGrp="1"/>
          </p:cNvSpPr>
          <p:nvPr>
            <p:ph type="body" sz="quarter" idx="16"/>
          </p:nvPr>
        </p:nvSpPr>
        <p:spPr>
          <a:xfrm>
            <a:off x="914400" y="5943600"/>
            <a:ext cx="10668000" cy="274320"/>
          </a:xfrm>
          <a:prstGeom prst="rect">
            <a:avLst/>
          </a:prstGeom>
        </p:spPr>
        <p:txBody>
          <a:bodyPr lIns="0" rIns="0" bIns="0" anchor="b" anchorCtr="0"/>
          <a:lstStyle>
            <a:lvl1pPr marL="0" indent="0">
              <a:buFont typeface="Arial" panose="020B0604020202020204" pitchFamily="34" charset="0"/>
              <a:buNone/>
              <a:defRPr sz="1333" i="1"/>
            </a:lvl1pPr>
            <a:lvl2pPr>
              <a:buNone/>
              <a:defRPr sz="1600" i="1"/>
            </a:lvl2pPr>
            <a:lvl3pPr>
              <a:buNone/>
              <a:defRPr sz="1600" i="1"/>
            </a:lvl3pPr>
            <a:lvl4pPr>
              <a:buNone/>
              <a:defRPr sz="1600" i="1"/>
            </a:lvl4pPr>
            <a:lvl5pPr>
              <a:buNone/>
              <a:defRPr sz="1600" i="1"/>
            </a:lvl5pPr>
          </a:lstStyle>
          <a:p>
            <a:pPr lvl="0"/>
            <a:r>
              <a:rPr lang="en-US" smtClean="0"/>
              <a:t>Click to edit Master text styles</a:t>
            </a:r>
          </a:p>
        </p:txBody>
      </p:sp>
      <p:sp>
        <p:nvSpPr>
          <p:cNvPr id="14" name="Title 1"/>
          <p:cNvSpPr>
            <a:spLocks noGrp="1"/>
          </p:cNvSpPr>
          <p:nvPr>
            <p:ph type="title" hasCustomPrompt="1"/>
          </p:nvPr>
        </p:nvSpPr>
        <p:spPr>
          <a:xfrm>
            <a:off x="914400" y="106018"/>
            <a:ext cx="10668000" cy="1007165"/>
          </a:xfrm>
          <a:prstGeom prst="rect">
            <a:avLst/>
          </a:prstGeom>
        </p:spPr>
        <p:txBody>
          <a:bodyPr lIns="0" tIns="0" rIns="0" bIns="0" anchor="b" anchorCtr="0"/>
          <a:lstStyle>
            <a:lvl1pPr algn="l">
              <a:defRPr sz="3467">
                <a:solidFill>
                  <a:schemeClr val="accent1"/>
                </a:solidFill>
              </a:defRPr>
            </a:lvl1pPr>
          </a:lstStyle>
          <a:p>
            <a:r>
              <a:rPr lang="en-US" dirty="0" smtClean="0"/>
              <a:t>Click to edit Master title style. You can have up to two lines of text.</a:t>
            </a:r>
            <a:endParaRPr lang="en-US" dirty="0"/>
          </a:p>
        </p:txBody>
      </p:sp>
      <p:pic>
        <p:nvPicPr>
          <p:cNvPr id="12"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242017" y="6362701"/>
            <a:ext cx="521531" cy="360284"/>
          </a:xfrm>
          <a:prstGeom prst="rect">
            <a:avLst/>
          </a:prstGeom>
          <a:noFill/>
          <a:ln>
            <a:noFill/>
          </a:ln>
        </p:spPr>
      </p:pic>
      <p:sp>
        <p:nvSpPr>
          <p:cNvPr id="15" name="Oval 13"/>
          <p:cNvSpPr>
            <a:spLocks/>
          </p:cNvSpPr>
          <p:nvPr userDrawn="1"/>
        </p:nvSpPr>
        <p:spPr bwMode="auto">
          <a:xfrm>
            <a:off x="11643785" y="6456364"/>
            <a:ext cx="280416" cy="280416"/>
          </a:xfrm>
          <a:prstGeom prst="ellipse">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z="2400" dirty="0" smtClean="0"/>
          </a:p>
        </p:txBody>
      </p:sp>
      <p:sp>
        <p:nvSpPr>
          <p:cNvPr id="17" name="Footer Placeholder 2"/>
          <p:cNvSpPr>
            <a:spLocks noGrp="1"/>
          </p:cNvSpPr>
          <p:nvPr>
            <p:ph type="ftr" sz="quarter" idx="17"/>
          </p:nvPr>
        </p:nvSpPr>
        <p:spPr>
          <a:xfrm>
            <a:off x="889000" y="6391275"/>
            <a:ext cx="3744384" cy="393700"/>
          </a:xfrm>
          <a:prstGeom prst="rect">
            <a:avLst/>
          </a:prstGeom>
        </p:spPr>
        <p:txBody>
          <a:bodyPr/>
          <a:lstStyle>
            <a:lvl1pPr>
              <a:defRPr sz="1333"/>
            </a:lvl1pPr>
          </a:lstStyle>
          <a:p>
            <a:pPr>
              <a:defRPr/>
            </a:pPr>
            <a:r>
              <a:rPr lang="en-US" dirty="0" smtClean="0"/>
              <a:t>Dr. Linda Capuano | AEO2019 Press release</a:t>
            </a:r>
          </a:p>
          <a:p>
            <a:pPr>
              <a:defRPr/>
            </a:pPr>
            <a:r>
              <a:rPr lang="en-US" dirty="0" smtClean="0"/>
              <a:t>January 24, 2019</a:t>
            </a:r>
            <a:endParaRPr lang="en-US" dirty="0"/>
          </a:p>
        </p:txBody>
      </p:sp>
      <p:sp>
        <p:nvSpPr>
          <p:cNvPr id="18" name="Slide Number Placeholder 5"/>
          <p:cNvSpPr>
            <a:spLocks noGrp="1"/>
          </p:cNvSpPr>
          <p:nvPr>
            <p:ph type="sldNum" sz="quarter" idx="4"/>
          </p:nvPr>
        </p:nvSpPr>
        <p:spPr>
          <a:xfrm>
            <a:off x="11550736" y="6419851"/>
            <a:ext cx="512233" cy="365125"/>
          </a:xfrm>
          <a:prstGeom prst="rect">
            <a:avLst/>
          </a:prstGeom>
        </p:spPr>
        <p:txBody>
          <a:bodyPr vert="horz" lIns="91440" tIns="45720" rIns="91440" bIns="45720" rtlCol="0" anchor="ctr"/>
          <a:lstStyle>
            <a:lvl1pPr algn="ctr" fontAlgn="auto">
              <a:spcBef>
                <a:spcPts val="0"/>
              </a:spcBef>
              <a:spcAft>
                <a:spcPts val="0"/>
              </a:spcAft>
              <a:defRPr sz="1333">
                <a:solidFill>
                  <a:schemeClr val="tx1"/>
                </a:solidFill>
                <a:latin typeface="+mj-lt"/>
                <a:cs typeface="+mn-cs"/>
              </a:defRPr>
            </a:lvl1pPr>
          </a:lstStyle>
          <a:p>
            <a:pPr>
              <a:defRPr/>
            </a:pPr>
            <a:fld id="{84948DD1-5963-4816-BE5A-05BCCCAC15E0}" type="slidenum">
              <a:rPr lang="en-US" smtClean="0"/>
              <a:pPr>
                <a:defRPr/>
              </a:pPr>
              <a:t>‹#›</a:t>
            </a:fld>
            <a:endParaRPr lang="en-US" dirty="0"/>
          </a:p>
        </p:txBody>
      </p:sp>
    </p:spTree>
    <p:extLst>
      <p:ext uri="{BB962C8B-B14F-4D97-AF65-F5344CB8AC3E}">
        <p14:creationId xmlns:p14="http://schemas.microsoft.com/office/powerpoint/2010/main" val="27212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1 column">
    <p:spTree>
      <p:nvGrpSpPr>
        <p:cNvPr id="1" name=""/>
        <p:cNvGrpSpPr/>
        <p:nvPr/>
      </p:nvGrpSpPr>
      <p:grpSpPr>
        <a:xfrm>
          <a:off x="0" y="0"/>
          <a:ext cx="0" cy="0"/>
          <a:chOff x="0" y="0"/>
          <a:chExt cx="0" cy="0"/>
        </a:xfrm>
      </p:grpSpPr>
      <p:sp>
        <p:nvSpPr>
          <p:cNvPr id="11" name="Content Placeholder 10"/>
          <p:cNvSpPr>
            <a:spLocks noGrp="1"/>
          </p:cNvSpPr>
          <p:nvPr>
            <p:ph sz="quarter" idx="12"/>
          </p:nvPr>
        </p:nvSpPr>
        <p:spPr>
          <a:xfrm>
            <a:off x="309095" y="1427430"/>
            <a:ext cx="11599572"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extLst>
      <p:ext uri="{BB962C8B-B14F-4D97-AF65-F5344CB8AC3E}">
        <p14:creationId xmlns:p14="http://schemas.microsoft.com/office/powerpoint/2010/main" val="129096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2" name="Content Placeholder 10"/>
          <p:cNvSpPr>
            <a:spLocks noGrp="1"/>
          </p:cNvSpPr>
          <p:nvPr>
            <p:ph sz="quarter" idx="12"/>
          </p:nvPr>
        </p:nvSpPr>
        <p:spPr>
          <a:xfrm>
            <a:off x="309095" y="1427430"/>
            <a:ext cx="5660190"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0"/>
          <p:cNvSpPr>
            <a:spLocks noGrp="1"/>
          </p:cNvSpPr>
          <p:nvPr>
            <p:ph sz="quarter" idx="13"/>
          </p:nvPr>
        </p:nvSpPr>
        <p:spPr>
          <a:xfrm>
            <a:off x="6174769" y="1427430"/>
            <a:ext cx="5743254"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3 columns">
    <p:spTree>
      <p:nvGrpSpPr>
        <p:cNvPr id="1" name=""/>
        <p:cNvGrpSpPr/>
        <p:nvPr/>
      </p:nvGrpSpPr>
      <p:grpSpPr>
        <a:xfrm>
          <a:off x="0" y="0"/>
          <a:ext cx="0" cy="0"/>
          <a:chOff x="0" y="0"/>
          <a:chExt cx="0" cy="0"/>
        </a:xfrm>
      </p:grpSpPr>
      <p:sp>
        <p:nvSpPr>
          <p:cNvPr id="11" name="Content Placeholder 10"/>
          <p:cNvSpPr>
            <a:spLocks noGrp="1"/>
          </p:cNvSpPr>
          <p:nvPr>
            <p:ph sz="quarter" idx="12"/>
          </p:nvPr>
        </p:nvSpPr>
        <p:spPr>
          <a:xfrm>
            <a:off x="307631"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10"/>
          <p:cNvSpPr>
            <a:spLocks noGrp="1"/>
          </p:cNvSpPr>
          <p:nvPr>
            <p:ph sz="quarter" idx="13"/>
          </p:nvPr>
        </p:nvSpPr>
        <p:spPr>
          <a:xfrm>
            <a:off x="4290573"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10"/>
          <p:cNvSpPr>
            <a:spLocks noGrp="1"/>
          </p:cNvSpPr>
          <p:nvPr>
            <p:ph sz="quarter" idx="14"/>
          </p:nvPr>
        </p:nvSpPr>
        <p:spPr>
          <a:xfrm>
            <a:off x="8263467"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7"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extLst>
      <p:ext uri="{BB962C8B-B14F-4D97-AF65-F5344CB8AC3E}">
        <p14:creationId xmlns:p14="http://schemas.microsoft.com/office/powerpoint/2010/main" val="3522932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ne or bar graph">
    <p:spTree>
      <p:nvGrpSpPr>
        <p:cNvPr id="1" name=""/>
        <p:cNvGrpSpPr/>
        <p:nvPr/>
      </p:nvGrpSpPr>
      <p:grpSpPr>
        <a:xfrm>
          <a:off x="0" y="0"/>
          <a:ext cx="0" cy="0"/>
          <a:chOff x="0" y="0"/>
          <a:chExt cx="0" cy="0"/>
        </a:xfrm>
      </p:grpSpPr>
      <p:sp>
        <p:nvSpPr>
          <p:cNvPr id="12" name="Text Placeholder 11"/>
          <p:cNvSpPr>
            <a:spLocks noGrp="1"/>
          </p:cNvSpPr>
          <p:nvPr>
            <p:ph type="body" sz="quarter" idx="13" hasCustomPrompt="1"/>
          </p:nvPr>
        </p:nvSpPr>
        <p:spPr>
          <a:xfrm>
            <a:off x="309094" y="1428068"/>
            <a:ext cx="5581451" cy="548640"/>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y-axis title here</a:t>
            </a:r>
          </a:p>
          <a:p>
            <a:pPr lvl="0"/>
            <a:r>
              <a:rPr lang="en-US" dirty="0" smtClean="0"/>
              <a:t>y-axis units here</a:t>
            </a:r>
          </a:p>
        </p:txBody>
      </p:sp>
      <p:sp>
        <p:nvSpPr>
          <p:cNvPr id="14" name="Text Placeholder 13"/>
          <p:cNvSpPr>
            <a:spLocks noGrp="1"/>
          </p:cNvSpPr>
          <p:nvPr>
            <p:ph type="body" sz="quarter" idx="14" hasCustomPrompt="1"/>
          </p:nvPr>
        </p:nvSpPr>
        <p:spPr>
          <a:xfrm>
            <a:off x="6278880" y="1428068"/>
            <a:ext cx="5608320" cy="548640"/>
          </a:xfrm>
          <a:prstGeom prst="rect">
            <a:avLst/>
          </a:prstGeom>
        </p:spPr>
        <p:txBody>
          <a:bodyPr anchor="b" anchorCtr="0"/>
          <a:lstStyle>
            <a:lvl1pPr marL="342900" marR="0" indent="-342900" algn="r"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secondary y-axis title here</a:t>
            </a:r>
          </a:p>
          <a:p>
            <a:pPr lvl="0"/>
            <a:r>
              <a:rPr lang="en-US" dirty="0" smtClean="0"/>
              <a:t>secondary y-axis units here</a:t>
            </a:r>
          </a:p>
        </p:txBody>
      </p:sp>
      <p:sp>
        <p:nvSpPr>
          <p:cNvPr id="11" name="Chart Placeholder 8"/>
          <p:cNvSpPr>
            <a:spLocks noGrp="1"/>
          </p:cNvSpPr>
          <p:nvPr>
            <p:ph type="chart" sz="quarter" idx="12"/>
          </p:nvPr>
        </p:nvSpPr>
        <p:spPr>
          <a:xfrm>
            <a:off x="309094" y="2022869"/>
            <a:ext cx="11578108" cy="392575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3"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6"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8"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9" name="Chart Placeholder 8"/>
          <p:cNvSpPr>
            <a:spLocks noGrp="1"/>
          </p:cNvSpPr>
          <p:nvPr>
            <p:ph type="chart" sz="quarter" idx="12"/>
          </p:nvPr>
        </p:nvSpPr>
        <p:spPr>
          <a:xfrm>
            <a:off x="307327" y="1839392"/>
            <a:ext cx="11593188" cy="410703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2" name="Text Placeholder 11"/>
          <p:cNvSpPr>
            <a:spLocks noGrp="1"/>
          </p:cNvSpPr>
          <p:nvPr>
            <p:ph type="body" sz="quarter" idx="13" hasCustomPrompt="1"/>
          </p:nvPr>
        </p:nvSpPr>
        <p:spPr>
          <a:xfrm>
            <a:off x="307327" y="1434789"/>
            <a:ext cx="11593188" cy="292608"/>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pie chart units here</a:t>
            </a:r>
            <a:endParaRPr lang="en-US" dirty="0"/>
          </a:p>
        </p:txBody>
      </p:sp>
      <p:sp>
        <p:nvSpPr>
          <p:cNvPr id="16"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11"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7"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13" name="Picture Placeholder 12"/>
          <p:cNvSpPr>
            <a:spLocks noGrp="1"/>
          </p:cNvSpPr>
          <p:nvPr>
            <p:ph type="pic" sz="quarter" idx="16"/>
          </p:nvPr>
        </p:nvSpPr>
        <p:spPr>
          <a:xfrm>
            <a:off x="309094" y="1434788"/>
            <a:ext cx="11578108" cy="451383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picture</a:t>
            </a:r>
            <a:endParaRPr lang="en-US" dirty="0" smtClean="0"/>
          </a:p>
        </p:txBody>
      </p:sp>
      <p:sp>
        <p:nvSpPr>
          <p:cNvPr id="8"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1"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3041322" y="1575175"/>
            <a:ext cx="8541079" cy="1490472"/>
          </a:xfrm>
          <a:prstGeom prst="rect">
            <a:avLst/>
          </a:prstGeom>
        </p:spPr>
        <p:txBody>
          <a:bodyPr anchor="b" anchorCtr="0"/>
          <a:lstStyle>
            <a:lvl1pPr algn="l">
              <a:defRPr sz="4000">
                <a:solidFill>
                  <a:schemeClr val="bg1"/>
                </a:solidFill>
              </a:defRPr>
            </a:lvl1pPr>
          </a:lstStyle>
          <a:p>
            <a:r>
              <a:rPr lang="en-US" dirty="0" smtClean="0"/>
              <a:t>Section Title — click to edit</a:t>
            </a:r>
            <a:endParaRPr lang="en-US" dirty="0"/>
          </a:p>
        </p:txBody>
      </p:sp>
      <p:sp>
        <p:nvSpPr>
          <p:cNvPr id="12" name="Text Placeholder 11"/>
          <p:cNvSpPr>
            <a:spLocks noGrp="1"/>
          </p:cNvSpPr>
          <p:nvPr>
            <p:ph type="body" sz="quarter" idx="13"/>
          </p:nvPr>
        </p:nvSpPr>
        <p:spPr>
          <a:xfrm>
            <a:off x="3096127" y="3248279"/>
            <a:ext cx="6015791" cy="3164555"/>
          </a:xfrm>
          <a:prstGeom prst="rect">
            <a:avLst/>
          </a:prstGeom>
        </p:spPr>
        <p:txBody>
          <a:bodyPr/>
          <a:lstStyle>
            <a:lvl1pPr marL="0" indent="0">
              <a:buNone/>
              <a:defRPr sz="1600">
                <a:solidFill>
                  <a:schemeClr val="bg1"/>
                </a:solidFill>
              </a:defRPr>
            </a:lvl1pPr>
          </a:lstStyle>
          <a:p>
            <a:pPr lvl="0"/>
            <a:r>
              <a:rPr lang="en-US" smtClean="0"/>
              <a:t>Click to edit Master text styles</a:t>
            </a:r>
          </a:p>
        </p:txBody>
      </p:sp>
      <p:cxnSp>
        <p:nvCxnSpPr>
          <p:cNvPr id="4" name="Straight Connector 3"/>
          <p:cNvCxnSpPr/>
          <p:nvPr userDrawn="1"/>
        </p:nvCxnSpPr>
        <p:spPr>
          <a:xfrm flipH="1">
            <a:off x="2918692" y="1681018"/>
            <a:ext cx="122629" cy="419330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image" Target="../media/image7.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23" Type="http://schemas.openxmlformats.org/officeDocument/2006/relationships/image" Target="../media/image9.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2.xml"/><Relationship Id="rId22"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
        <p:nvSpPr>
          <p:cNvPr id="10" name="TextBox 9"/>
          <p:cNvSpPr txBox="1"/>
          <p:nvPr userDrawn="1"/>
        </p:nvSpPr>
        <p:spPr bwMode="auto">
          <a:xfrm>
            <a:off x="985777" y="6475711"/>
            <a:ext cx="3922287" cy="261610"/>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400" i="0" dirty="0" smtClean="0">
                <a:solidFill>
                  <a:schemeClr val="bg1"/>
                </a:solidFill>
                <a:latin typeface="Times New Roman" charset="0"/>
                <a:ea typeface="Times New Roman" charset="0"/>
                <a:cs typeface="Times New Roman" charset="0"/>
              </a:rPr>
              <a:t>U.S. Energy Information Administration</a:t>
            </a:r>
          </a:p>
        </p:txBody>
      </p:sp>
      <p:cxnSp>
        <p:nvCxnSpPr>
          <p:cNvPr id="3" name="Straight Connector 2"/>
          <p:cNvCxnSpPr/>
          <p:nvPr userDrawn="1"/>
        </p:nvCxnSpPr>
        <p:spPr>
          <a:xfrm>
            <a:off x="0" y="6366270"/>
            <a:ext cx="1219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2" name="Oval 11"/>
          <p:cNvSpPr/>
          <p:nvPr userDrawn="1"/>
        </p:nvSpPr>
        <p:spPr>
          <a:xfrm>
            <a:off x="11521497" y="6424743"/>
            <a:ext cx="390503" cy="388030"/>
          </a:xfrm>
          <a:prstGeom prst="ellipse">
            <a:avLst/>
          </a:prstGeom>
          <a:no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9790771" y="6485687"/>
            <a:ext cx="1682962" cy="292388"/>
          </a:xfrm>
          <a:prstGeom prst="rect">
            <a:avLst/>
          </a:prstGeom>
          <a:noFill/>
        </p:spPr>
        <p:txBody>
          <a:bodyPr wrap="square" rtlCol="0">
            <a:spAutoFit/>
          </a:bodyPr>
          <a:lstStyle/>
          <a:p>
            <a:pPr algn="l"/>
            <a:r>
              <a:rPr lang="en-US" sz="1300" dirty="0" smtClean="0">
                <a:solidFill>
                  <a:schemeClr val="tx1">
                    <a:lumMod val="65000"/>
                    <a:lumOff val="35000"/>
                  </a:schemeClr>
                </a:solidFill>
                <a:latin typeface="+mn-lt"/>
              </a:rPr>
              <a:t>www.eia.gov/aeo</a:t>
            </a:r>
            <a:endParaRPr lang="en-US" sz="1300" dirty="0">
              <a:solidFill>
                <a:schemeClr val="tx1">
                  <a:lumMod val="65000"/>
                  <a:lumOff val="35000"/>
                </a:schemeClr>
              </a:solidFill>
              <a:latin typeface="+mn-lt"/>
            </a:endParaRPr>
          </a:p>
        </p:txBody>
      </p:sp>
      <p:sp>
        <p:nvSpPr>
          <p:cNvPr id="14" name="TextBox 13"/>
          <p:cNvSpPr txBox="1"/>
          <p:nvPr userDrawn="1"/>
        </p:nvSpPr>
        <p:spPr>
          <a:xfrm>
            <a:off x="8475485" y="6485687"/>
            <a:ext cx="1223762" cy="292388"/>
          </a:xfrm>
          <a:prstGeom prst="rect">
            <a:avLst/>
          </a:prstGeom>
          <a:noFill/>
        </p:spPr>
        <p:txBody>
          <a:bodyPr wrap="square" rtlCol="0">
            <a:spAutoFit/>
          </a:bodyPr>
          <a:lstStyle/>
          <a:p>
            <a:pPr algn="r"/>
            <a:r>
              <a:rPr lang="en-US" sz="1300" b="1" dirty="0">
                <a:solidFill>
                  <a:schemeClr val="accent1"/>
                </a:solidFill>
              </a:rPr>
              <a:t>#</a:t>
            </a:r>
            <a:r>
              <a:rPr lang="en-US" sz="1300" dirty="0" smtClean="0">
                <a:solidFill>
                  <a:schemeClr val="accent1"/>
                </a:solidFill>
              </a:rPr>
              <a:t>AEO2020</a:t>
            </a:r>
            <a:endParaRPr lang="en-US" sz="1300" dirty="0">
              <a:solidFill>
                <a:schemeClr val="accent1"/>
              </a:solidFill>
            </a:endParaRPr>
          </a:p>
        </p:txBody>
      </p:sp>
      <p:cxnSp>
        <p:nvCxnSpPr>
          <p:cNvPr id="15" name="Straight Connector 14"/>
          <p:cNvCxnSpPr/>
          <p:nvPr userDrawn="1"/>
        </p:nvCxnSpPr>
        <p:spPr>
          <a:xfrm>
            <a:off x="9750828" y="6485687"/>
            <a:ext cx="0" cy="282198"/>
          </a:xfrm>
          <a:prstGeom prst="line">
            <a:avLst/>
          </a:prstGeom>
          <a:ln w="19050" cmpd="sng">
            <a:solidFill>
              <a:schemeClr val="bg2">
                <a:lumMod val="25000"/>
                <a:lumOff val="75000"/>
              </a:schemeClr>
            </a:solidFill>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userDrawn="1"/>
        </p:nvSpPr>
        <p:spPr>
          <a:xfrm>
            <a:off x="305261" y="6473381"/>
            <a:ext cx="4050539" cy="276999"/>
          </a:xfrm>
          <a:prstGeom prst="rect">
            <a:avLst/>
          </a:prstGeom>
          <a:noFill/>
        </p:spPr>
        <p:txBody>
          <a:bodyPr wrap="square" rtlCol="0">
            <a:spAutoFit/>
          </a:bodyPr>
          <a:lstStyle/>
          <a:p>
            <a:pPr algn="l"/>
            <a:r>
              <a:rPr lang="en-US" sz="1200" b="0" dirty="0" smtClean="0">
                <a:solidFill>
                  <a:schemeClr val="tx1">
                    <a:lumMod val="65000"/>
                    <a:lumOff val="35000"/>
                  </a:schemeClr>
                </a:solidFill>
                <a:latin typeface="Times New Roman"/>
                <a:cs typeface="Times New Roman"/>
              </a:rPr>
              <a:t>U.S. Energy</a:t>
            </a:r>
            <a:r>
              <a:rPr lang="en-US" sz="1200" b="0" baseline="0" dirty="0" smtClean="0">
                <a:solidFill>
                  <a:schemeClr val="tx1">
                    <a:lumMod val="65000"/>
                    <a:lumOff val="35000"/>
                  </a:schemeClr>
                </a:solidFill>
                <a:latin typeface="Times New Roman"/>
                <a:cs typeface="Times New Roman"/>
              </a:rPr>
              <a:t> Information Administration</a:t>
            </a:r>
            <a:endParaRPr lang="en-US" sz="1200" b="0" dirty="0">
              <a:solidFill>
                <a:schemeClr val="tx1">
                  <a:lumMod val="65000"/>
                  <a:lumOff val="35000"/>
                </a:schemeClr>
              </a:solidFill>
              <a:latin typeface="Times New Roman"/>
              <a:cs typeface="Times New Roman"/>
            </a:endParaRPr>
          </a:p>
        </p:txBody>
      </p:sp>
      <p:sp>
        <p:nvSpPr>
          <p:cNvPr id="20" name="Rectangle 19"/>
          <p:cNvSpPr/>
          <p:nvPr userDrawn="1"/>
        </p:nvSpPr>
        <p:spPr bwMode="auto">
          <a:xfrm>
            <a:off x="0" y="210224"/>
            <a:ext cx="12192000" cy="92075"/>
          </a:xfrm>
          <a:prstGeom prst="rect">
            <a:avLst/>
          </a:prstGeom>
          <a:solidFill>
            <a:srgbClr val="169DD8"/>
          </a:solidFill>
          <a:ln w="9525" cap="flat" cmpd="sng" algn="ctr">
            <a:noFill/>
            <a:prstDash val="solid"/>
            <a:round/>
            <a:headEnd type="none" w="med" len="med"/>
            <a:tailEnd type="none" w="med" len="med"/>
          </a:ln>
          <a:effectLst/>
        </p:spPr>
        <p:txBody>
          <a:bodyPr/>
          <a:lstStyle/>
          <a:p>
            <a:pPr eaLnBrk="0" hangingPunct="0"/>
            <a:endParaRPr lang="en-US" sz="1800" dirty="0"/>
          </a:p>
        </p:txBody>
      </p:sp>
      <p:pic>
        <p:nvPicPr>
          <p:cNvPr id="21" name="Picture 20" descr="blueicon_1.png">
            <a:hlinkClick r:id="rId14" action="ppaction://hlinksldjump"/>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05261" y="-47212"/>
            <a:ext cx="596900" cy="609600"/>
          </a:xfrm>
          <a:prstGeom prst="rect">
            <a:avLst/>
          </a:prstGeom>
        </p:spPr>
      </p:pic>
      <p:pic>
        <p:nvPicPr>
          <p:cNvPr id="23" name="Picture 22" descr="blueicon_4.png">
            <a:hlinkClick r:id="" action="ppaction://noaction"/>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168701" y="-47212"/>
            <a:ext cx="596900" cy="609600"/>
          </a:xfrm>
          <a:prstGeom prst="rect">
            <a:avLst/>
          </a:prstGeom>
        </p:spPr>
      </p:pic>
      <p:pic>
        <p:nvPicPr>
          <p:cNvPr id="25" name="Picture 24" descr="blueicon_5.png">
            <a:hlinkClick r:id="" action="ppaction://noaction"/>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600421" y="-47212"/>
            <a:ext cx="596900" cy="609600"/>
          </a:xfrm>
          <a:prstGeom prst="rect">
            <a:avLst/>
          </a:prstGeom>
        </p:spPr>
      </p:pic>
      <p:pic>
        <p:nvPicPr>
          <p:cNvPr id="26" name="Picture 25" descr="blueicon_7.png">
            <a:hlinkClick r:id="" action="ppaction://noaction"/>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736981" y="-47212"/>
            <a:ext cx="596900" cy="609600"/>
          </a:xfrm>
          <a:prstGeom prst="rect">
            <a:avLst/>
          </a:prstGeom>
        </p:spPr>
      </p:pic>
      <p:pic>
        <p:nvPicPr>
          <p:cNvPr id="4" name="Picture 3"/>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6032141" y="3530"/>
            <a:ext cx="508116" cy="508116"/>
          </a:xfrm>
          <a:prstGeom prst="rect">
            <a:avLst/>
          </a:prstGeom>
        </p:spPr>
      </p:pic>
      <p:pic>
        <p:nvPicPr>
          <p:cNvPr id="5" name="Picture 4"/>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375077" y="3530"/>
            <a:ext cx="508116" cy="508116"/>
          </a:xfrm>
          <a:prstGeom prst="rect">
            <a:avLst/>
          </a:prstGeom>
        </p:spPr>
      </p:pic>
      <p:pic>
        <p:nvPicPr>
          <p:cNvPr id="7" name="Picture 6"/>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8718013" y="-2821"/>
            <a:ext cx="508116" cy="520819"/>
          </a:xfrm>
          <a:prstGeom prst="rect">
            <a:avLst/>
          </a:prstGeom>
        </p:spPr>
      </p:pic>
      <p:pic>
        <p:nvPicPr>
          <p:cNvPr id="8" name="Picture 7"/>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10060949" y="-2821"/>
            <a:ext cx="508116" cy="520819"/>
          </a:xfrm>
          <a:prstGeom prst="rect">
            <a:avLst/>
          </a:prstGeom>
        </p:spPr>
      </p:pic>
      <p:pic>
        <p:nvPicPr>
          <p:cNvPr id="9" name="Picture 8"/>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403884" y="3530"/>
            <a:ext cx="508116" cy="508116"/>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 id="2147483691" r:id="rId2"/>
    <p:sldLayoutId id="2147483680" r:id="rId3"/>
    <p:sldLayoutId id="2147483690" r:id="rId4"/>
    <p:sldLayoutId id="2147483685" r:id="rId5"/>
    <p:sldLayoutId id="2147483686" r:id="rId6"/>
    <p:sldLayoutId id="2147483687" r:id="rId7"/>
    <p:sldLayoutId id="2147483688" r:id="rId8"/>
    <p:sldLayoutId id="2147483682" r:id="rId9"/>
    <p:sldLayoutId id="2147483689" r:id="rId10"/>
    <p:sldLayoutId id="2147483692" r:id="rId11"/>
    <p:sldLayoutId id="2147483693" r:id="rId12"/>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Critical drivers and model updates</a:t>
            </a:r>
            <a:endParaRPr lang="en-US" dirty="0"/>
          </a:p>
        </p:txBody>
      </p:sp>
      <p:sp>
        <p:nvSpPr>
          <p:cNvPr id="6" name="Text Placeholder 5"/>
          <p:cNvSpPr>
            <a:spLocks noGrp="1"/>
          </p:cNvSpPr>
          <p:nvPr>
            <p:ph type="body" sz="quarter" idx="13"/>
          </p:nvPr>
        </p:nvSpPr>
        <p:spPr/>
        <p:txBody>
          <a:bodyPr/>
          <a:lstStyle/>
          <a:p>
            <a:r>
              <a:rPr lang="en-US" dirty="0" smtClean="0"/>
              <a:t>Many factors influenced the results presented in AEO2020, including </a:t>
            </a:r>
            <a:r>
              <a:rPr lang="en-US" dirty="0"/>
              <a:t>model improvements</a:t>
            </a:r>
            <a:r>
              <a:rPr lang="en-US" dirty="0" smtClean="0"/>
              <a:t>, </a:t>
            </a:r>
            <a:r>
              <a:rPr lang="en-US" dirty="0"/>
              <a:t>new and existing laws and regulations since </a:t>
            </a:r>
            <a:r>
              <a:rPr lang="en-US" dirty="0" smtClean="0"/>
              <a:t>AEO2019, and varying assumptions about global oil prices, macroeconomic growth, domestic energy resources and production technology, and </a:t>
            </a:r>
            <a:r>
              <a:rPr lang="en-US" dirty="0"/>
              <a:t>technology costs </a:t>
            </a:r>
            <a:r>
              <a:rPr lang="en-US" dirty="0" smtClean="0"/>
              <a:t>for renewable electricity generation.</a:t>
            </a:r>
            <a:endParaRPr lang="en-US" dirty="0"/>
          </a:p>
        </p:txBody>
      </p:sp>
      <p:sp>
        <p:nvSpPr>
          <p:cNvPr id="4" name="Slide Number Placeholder 3"/>
          <p:cNvSpPr>
            <a:spLocks noGrp="1"/>
          </p:cNvSpPr>
          <p:nvPr>
            <p:ph type="sldNum" sz="quarter" idx="4294967295"/>
          </p:nvPr>
        </p:nvSpPr>
        <p:spPr>
          <a:xfrm>
            <a:off x="11668125" y="6421438"/>
            <a:ext cx="523875" cy="365125"/>
          </a:xfrm>
        </p:spPr>
        <p:txBody>
          <a:bodyPr/>
          <a:lstStyle/>
          <a:p>
            <a:fld id="{2D80C5C9-96E0-47EC-B500-37C5FE284639}" type="slidenum">
              <a:rPr lang="en-US" smtClean="0"/>
              <a:pPr/>
              <a:t>1</a:t>
            </a:fld>
            <a:endParaRPr lang="en-US" dirty="0"/>
          </a:p>
        </p:txBody>
      </p:sp>
    </p:spTree>
    <p:extLst>
      <p:ext uri="{BB962C8B-B14F-4D97-AF65-F5344CB8AC3E}">
        <p14:creationId xmlns:p14="http://schemas.microsoft.com/office/powerpoint/2010/main" val="261268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lnSpcReduction="10000"/>
          </a:bodyPr>
          <a:lstStyle/>
          <a:p>
            <a:r>
              <a:rPr lang="en-US" dirty="0"/>
              <a:t>Future oil prices are highly uncertain and are subject to international market conditions influenced by factors outside of the National Energy Modeling System. The High </a:t>
            </a:r>
            <a:r>
              <a:rPr lang="en-US" dirty="0" smtClean="0"/>
              <a:t>Oil Price and </a:t>
            </a:r>
            <a:r>
              <a:rPr lang="en-US" dirty="0"/>
              <a:t>Low Oil Price cases represent international conditions that could </a:t>
            </a:r>
            <a:r>
              <a:rPr lang="en-US" dirty="0" smtClean="0"/>
              <a:t>drive </a:t>
            </a:r>
            <a:r>
              <a:rPr lang="en-US" dirty="0"/>
              <a:t>prices to extreme, sustained deviations from the Reference case price path. </a:t>
            </a:r>
            <a:r>
              <a:rPr lang="en-US" dirty="0" smtClean="0"/>
              <a:t>In the </a:t>
            </a:r>
            <a:r>
              <a:rPr lang="en-US" dirty="0"/>
              <a:t>High Oil Price case, non-U.S. </a:t>
            </a:r>
            <a:r>
              <a:rPr lang="en-US" dirty="0" smtClean="0"/>
              <a:t>demand for petroleum and other liquids </a:t>
            </a:r>
            <a:r>
              <a:rPr lang="en-US" dirty="0"/>
              <a:t>is </a:t>
            </a:r>
            <a:r>
              <a:rPr lang="en-US" dirty="0" smtClean="0"/>
              <a:t>higher </a:t>
            </a:r>
            <a:r>
              <a:rPr lang="en-US" dirty="0"/>
              <a:t>and n</a:t>
            </a:r>
            <a:r>
              <a:rPr lang="en-US" dirty="0" smtClean="0"/>
              <a:t>on-U.S</a:t>
            </a:r>
            <a:r>
              <a:rPr lang="en-US" dirty="0"/>
              <a:t>. </a:t>
            </a:r>
            <a:r>
              <a:rPr lang="en-US" dirty="0" smtClean="0"/>
              <a:t>supply of liquids </a:t>
            </a:r>
            <a:r>
              <a:rPr lang="en-US" dirty="0"/>
              <a:t>is </a:t>
            </a:r>
            <a:r>
              <a:rPr lang="en-US" dirty="0" smtClean="0"/>
              <a:t>lower; </a:t>
            </a:r>
            <a:r>
              <a:rPr lang="en-US" dirty="0"/>
              <a:t>in the Low Oil Price case, the opposite is true. </a:t>
            </a:r>
          </a:p>
          <a:p>
            <a:r>
              <a:rPr lang="en-US" dirty="0" smtClean="0"/>
              <a:t>Projections </a:t>
            </a:r>
            <a:r>
              <a:rPr lang="en-US" dirty="0"/>
              <a:t>of tight oil and shale gas production are uncertain because large portions of known formations have relatively little or no production history and extraction technologies and practices continue to evolve rapidly. In the High Oil and Gas Supply case, lower production costs and higher resource availability allow higher production at lower prices. In the Low Oil and Gas Supply case, </a:t>
            </a:r>
            <a:r>
              <a:rPr lang="en-US" dirty="0" smtClean="0"/>
              <a:t>EIA </a:t>
            </a:r>
            <a:r>
              <a:rPr lang="en-US" dirty="0"/>
              <a:t>applied assumptions of lower resources and higher production costs. </a:t>
            </a:r>
            <a:r>
              <a:rPr lang="en-US" dirty="0" smtClean="0"/>
              <a:t>EIA </a:t>
            </a:r>
            <a:r>
              <a:rPr lang="en-US" dirty="0"/>
              <a:t>did not extend these assumptions to outside the United States</a:t>
            </a:r>
            <a:r>
              <a:rPr lang="en-US" dirty="0" smtClean="0"/>
              <a:t>.</a:t>
            </a:r>
            <a:endParaRPr lang="en-US" dirty="0"/>
          </a:p>
          <a:p>
            <a:r>
              <a:rPr lang="en-US" dirty="0" smtClean="0"/>
              <a:t>Economic </a:t>
            </a:r>
            <a:r>
              <a:rPr lang="en-US" dirty="0"/>
              <a:t>growth </a:t>
            </a:r>
            <a:r>
              <a:rPr lang="en-US" dirty="0" smtClean="0"/>
              <a:t>drives energy </a:t>
            </a:r>
            <a:r>
              <a:rPr lang="en-US" dirty="0"/>
              <a:t>consumption. The High Economic Growth and Low Economic Growth cases address these effects by modifying population growth and productivity assumptions throughout the projection period to yield higher or lower compound annual growth rates for U.S. gross domestic product (GDP</a:t>
            </a:r>
            <a:r>
              <a:rPr lang="en-US" dirty="0" smtClean="0"/>
              <a:t>).</a:t>
            </a:r>
          </a:p>
          <a:p>
            <a:r>
              <a:rPr lang="en-US" dirty="0" smtClean="0"/>
              <a:t>Costs for renewables </a:t>
            </a:r>
            <a:r>
              <a:rPr lang="en-US" dirty="0"/>
              <a:t>such as wind and solar </a:t>
            </a:r>
            <a:r>
              <a:rPr lang="en-US" dirty="0" smtClean="0"/>
              <a:t>have continued to decline as experience is gained with more builds. How </a:t>
            </a:r>
            <a:r>
              <a:rPr lang="en-US" dirty="0"/>
              <a:t>long these high </a:t>
            </a:r>
            <a:r>
              <a:rPr lang="en-US" dirty="0" smtClean="0"/>
              <a:t>cost reduction rates can </a:t>
            </a:r>
            <a:r>
              <a:rPr lang="en-US" dirty="0"/>
              <a:t>be </a:t>
            </a:r>
            <a:r>
              <a:rPr lang="en-US" dirty="0" smtClean="0"/>
              <a:t>sustained is highly uncertain. </a:t>
            </a:r>
            <a:r>
              <a:rPr lang="en-US" dirty="0"/>
              <a:t>The High Renewables Cost case assumes </a:t>
            </a:r>
            <a:r>
              <a:rPr lang="en-US" dirty="0" smtClean="0"/>
              <a:t>no further </a:t>
            </a:r>
            <a:r>
              <a:rPr lang="en-US" dirty="0"/>
              <a:t>cost reduction for </a:t>
            </a:r>
            <a:r>
              <a:rPr lang="en-US" dirty="0" smtClean="0"/>
              <a:t>renewables, </a:t>
            </a:r>
            <a:r>
              <a:rPr lang="en-US" dirty="0"/>
              <a:t>and the Low Renewables Cost case assumes a sustained high rate of cost </a:t>
            </a:r>
            <a:r>
              <a:rPr lang="en-US" dirty="0" smtClean="0"/>
              <a:t>reduction. </a:t>
            </a:r>
            <a:r>
              <a:rPr lang="en-US" dirty="0"/>
              <a:t>The Reference case assumes that </a:t>
            </a:r>
            <a:r>
              <a:rPr lang="en-US" dirty="0" smtClean="0"/>
              <a:t>cost reduction rates </a:t>
            </a:r>
            <a:r>
              <a:rPr lang="en-US" dirty="0"/>
              <a:t>gradually taper off.</a:t>
            </a:r>
          </a:p>
          <a:p>
            <a:pPr marL="0" indent="0">
              <a:buNone/>
            </a:pPr>
            <a:endParaRPr lang="en-US" dirty="0"/>
          </a:p>
        </p:txBody>
      </p:sp>
      <p:sp>
        <p:nvSpPr>
          <p:cNvPr id="3" name="Title 2"/>
          <p:cNvSpPr>
            <a:spLocks noGrp="1"/>
          </p:cNvSpPr>
          <p:nvPr>
            <p:ph type="title"/>
          </p:nvPr>
        </p:nvSpPr>
        <p:spPr/>
        <p:txBody>
          <a:bodyPr>
            <a:normAutofit/>
          </a:bodyPr>
          <a:lstStyle/>
          <a:p>
            <a:r>
              <a:rPr lang="en-US" dirty="0" smtClean="0"/>
              <a:t>Critical drivers and uncertainty</a:t>
            </a:r>
            <a:endParaRPr lang="en-US" dirty="0"/>
          </a:p>
        </p:txBody>
      </p:sp>
      <p:sp>
        <p:nvSpPr>
          <p:cNvPr id="4" name="Slide Number Placeholder 3"/>
          <p:cNvSpPr>
            <a:spLocks noGrp="1"/>
          </p:cNvSpPr>
          <p:nvPr>
            <p:ph type="sldNum" sz="quarter" idx="4"/>
          </p:nvPr>
        </p:nvSpPr>
        <p:spPr/>
        <p:txBody>
          <a:bodyPr/>
          <a:lstStyle/>
          <a:p>
            <a:fld id="{2D80C5C9-96E0-47EC-B500-37C5FE284639}" type="slidenum">
              <a:rPr lang="en-US" smtClean="0"/>
              <a:pPr/>
              <a:t>2</a:t>
            </a:fld>
            <a:endParaRPr lang="en-US" dirty="0"/>
          </a:p>
        </p:txBody>
      </p:sp>
    </p:spTree>
    <p:extLst>
      <p:ext uri="{BB962C8B-B14F-4D97-AF65-F5344CB8AC3E}">
        <p14:creationId xmlns:p14="http://schemas.microsoft.com/office/powerpoint/2010/main" val="256786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EIA develops oil </a:t>
            </a:r>
            <a:r>
              <a:rPr lang="en-US" dirty="0"/>
              <a:t>and natural gas </a:t>
            </a:r>
            <a:r>
              <a:rPr lang="en-US" dirty="0" smtClean="0"/>
              <a:t>price assumptions by considering international </a:t>
            </a:r>
            <a:r>
              <a:rPr lang="en-US" dirty="0"/>
              <a:t>supply and demand and the development of U.S. shale resources— </a:t>
            </a:r>
          </a:p>
        </p:txBody>
      </p:sp>
      <p:sp>
        <p:nvSpPr>
          <p:cNvPr id="5" name="Slide Number Placeholder 4"/>
          <p:cNvSpPr>
            <a:spLocks noGrp="1"/>
          </p:cNvSpPr>
          <p:nvPr>
            <p:ph type="sldNum" sz="quarter" idx="4"/>
          </p:nvPr>
        </p:nvSpPr>
        <p:spPr/>
        <p:txBody>
          <a:bodyPr/>
          <a:lstStyle/>
          <a:p>
            <a:fld id="{2D80C5C9-96E0-47EC-B500-37C5FE284639}" type="slidenum">
              <a:rPr lang="en-US" smtClean="0"/>
              <a:pPr/>
              <a:t>3</a:t>
            </a:fld>
            <a:endParaRPr lang="en-US" dirty="0"/>
          </a:p>
        </p:txBody>
      </p:sp>
      <p:graphicFrame>
        <p:nvGraphicFramePr>
          <p:cNvPr id="6" name="Content Placeholder 18"/>
          <p:cNvGraphicFramePr>
            <a:graphicFrameLocks noGrp="1"/>
          </p:cNvGraphicFramePr>
          <p:nvPr>
            <p:ph sz="quarter" idx="12"/>
            <p:extLst>
              <p:ext uri="{D42A27DB-BD31-4B8C-83A1-F6EECF244321}">
                <p14:modId xmlns:p14="http://schemas.microsoft.com/office/powerpoint/2010/main" val="1785827495"/>
              </p:ext>
            </p:extLst>
          </p:nvPr>
        </p:nvGraphicFramePr>
        <p:xfrm>
          <a:off x="309563" y="1427163"/>
          <a:ext cx="5659437" cy="4752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21"/>
          <p:cNvGraphicFramePr>
            <a:graphicFrameLocks noGrp="1"/>
          </p:cNvGraphicFramePr>
          <p:nvPr>
            <p:ph sz="quarter" idx="13"/>
            <p:extLst>
              <p:ext uri="{D42A27DB-BD31-4B8C-83A1-F6EECF244321}">
                <p14:modId xmlns:p14="http://schemas.microsoft.com/office/powerpoint/2010/main" val="1750066899"/>
              </p:ext>
            </p:extLst>
          </p:nvPr>
        </p:nvGraphicFramePr>
        <p:xfrm>
          <a:off x="6175375" y="1427163"/>
          <a:ext cx="5741988" cy="47529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614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pPr lvl="0"/>
            <a:r>
              <a:rPr lang="en-US" dirty="0" smtClean="0"/>
              <a:t>EIA’s assumed crude </a:t>
            </a:r>
            <a:r>
              <a:rPr lang="en-US" dirty="0"/>
              <a:t>oil </a:t>
            </a:r>
            <a:r>
              <a:rPr lang="en-US" dirty="0" smtClean="0"/>
              <a:t>prices in AEO2020 </a:t>
            </a:r>
            <a:r>
              <a:rPr lang="en-US" dirty="0"/>
              <a:t>are influenced more by </a:t>
            </a:r>
            <a:r>
              <a:rPr lang="en-US" dirty="0" smtClean="0"/>
              <a:t>assessments of international </a:t>
            </a:r>
            <a:r>
              <a:rPr lang="en-US" dirty="0"/>
              <a:t>markets than by assumptions about domestic resources and technological advances. In the High Oil Price case</a:t>
            </a:r>
            <a:r>
              <a:rPr lang="en-US"/>
              <a:t>, </a:t>
            </a:r>
            <a:r>
              <a:rPr lang="en-US" smtClean="0"/>
              <a:t>EIA projects </a:t>
            </a:r>
            <a:r>
              <a:rPr lang="en-US" dirty="0"/>
              <a:t>the price of Brent crude oil in 2019 dollars to reach $183 per barrel (b) by 2050 compared with $105/b in the Reference case and $46/b in the Low Oil Price case</a:t>
            </a:r>
            <a:r>
              <a:rPr lang="en-US" dirty="0" smtClean="0"/>
              <a:t>.</a:t>
            </a:r>
            <a:endParaRPr lang="en-US" dirty="0"/>
          </a:p>
          <a:p>
            <a:pPr lvl="0"/>
            <a:r>
              <a:rPr lang="en-US" dirty="0" smtClean="0"/>
              <a:t>Natural </a:t>
            </a:r>
            <a:r>
              <a:rPr lang="en-US" dirty="0"/>
              <a:t>gas prices are highly sensitive to factors that drive supply, such as domestic resource and technology assumptions, and are less dependent on the international conditions that drive oil prices. In the High Oil and Gas Supply case, Henry Hub natural gas prices remain </a:t>
            </a:r>
            <a:r>
              <a:rPr lang="en-US" dirty="0" smtClean="0"/>
              <a:t>lower than </a:t>
            </a:r>
            <a:r>
              <a:rPr lang="en-US" dirty="0"/>
              <a:t>$3 per million British thermal units ($/MMBtu) throughout the projection period, but in the Low Oil and Gas Supply case, they rise </a:t>
            </a:r>
            <a:r>
              <a:rPr lang="en-US" dirty="0" smtClean="0"/>
              <a:t>to more than $</a:t>
            </a:r>
            <a:r>
              <a:rPr lang="en-US" dirty="0"/>
              <a:t>6/MMBtu during the same period.</a:t>
            </a:r>
          </a:p>
          <a:p>
            <a:endParaRPr lang="en-US" dirty="0"/>
          </a:p>
        </p:txBody>
      </p:sp>
      <p:sp>
        <p:nvSpPr>
          <p:cNvPr id="4" name="Title 3"/>
          <p:cNvSpPr>
            <a:spLocks noGrp="1"/>
          </p:cNvSpPr>
          <p:nvPr>
            <p:ph type="title"/>
          </p:nvPr>
        </p:nvSpPr>
        <p:spPr/>
        <p:txBody>
          <a:bodyPr/>
          <a:lstStyle/>
          <a:p>
            <a:r>
              <a:rPr lang="en-US" spc="-50" dirty="0"/>
              <a:t>—however, global conditions are more important for oil </a:t>
            </a:r>
            <a:r>
              <a:rPr lang="en-US" spc="-50" dirty="0" smtClean="0"/>
              <a:t>prices and assumptions </a:t>
            </a:r>
            <a:r>
              <a:rPr lang="en-US" spc="-50" dirty="0"/>
              <a:t>about resource and technology are more important for natural gas prices</a:t>
            </a:r>
          </a:p>
        </p:txBody>
      </p:sp>
      <p:sp>
        <p:nvSpPr>
          <p:cNvPr id="2" name="Slide Number Placeholder 1"/>
          <p:cNvSpPr>
            <a:spLocks noGrp="1"/>
          </p:cNvSpPr>
          <p:nvPr>
            <p:ph type="sldNum" sz="quarter" idx="4"/>
          </p:nvPr>
        </p:nvSpPr>
        <p:spPr/>
        <p:txBody>
          <a:bodyPr/>
          <a:lstStyle/>
          <a:p>
            <a:fld id="{2D80C5C9-96E0-47EC-B500-37C5FE284639}" type="slidenum">
              <a:rPr lang="en-US" smtClean="0"/>
              <a:pPr/>
              <a:t>4</a:t>
            </a:fld>
            <a:endParaRPr lang="en-US" dirty="0"/>
          </a:p>
        </p:txBody>
      </p:sp>
    </p:spTree>
    <p:extLst>
      <p:ext uri="{BB962C8B-B14F-4D97-AF65-F5344CB8AC3E}">
        <p14:creationId xmlns:p14="http://schemas.microsoft.com/office/powerpoint/2010/main" val="423155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50" dirty="0"/>
              <a:t>Economic growth side cases explore the uncertainty in macroeconomic assumptions inherent in future economic growth trends—</a:t>
            </a:r>
            <a:endParaRPr lang="en-US" dirty="0"/>
          </a:p>
        </p:txBody>
      </p:sp>
      <p:sp>
        <p:nvSpPr>
          <p:cNvPr id="5" name="Slide Number Placeholder 4"/>
          <p:cNvSpPr>
            <a:spLocks noGrp="1"/>
          </p:cNvSpPr>
          <p:nvPr>
            <p:ph type="sldNum" sz="quarter" idx="4"/>
          </p:nvPr>
        </p:nvSpPr>
        <p:spPr/>
        <p:txBody>
          <a:bodyPr/>
          <a:lstStyle/>
          <a:p>
            <a:fld id="{2D80C5C9-96E0-47EC-B500-37C5FE284639}" type="slidenum">
              <a:rPr lang="en-US" smtClean="0"/>
              <a:pPr/>
              <a:t>5</a:t>
            </a:fld>
            <a:endParaRPr lang="en-US" dirty="0"/>
          </a:p>
        </p:txBody>
      </p:sp>
      <p:graphicFrame>
        <p:nvGraphicFramePr>
          <p:cNvPr id="6" name="Content Placeholder 16"/>
          <p:cNvGraphicFramePr>
            <a:graphicFrameLocks noGrp="1"/>
          </p:cNvGraphicFramePr>
          <p:nvPr>
            <p:ph sz="quarter" idx="12"/>
            <p:extLst>
              <p:ext uri="{D42A27DB-BD31-4B8C-83A1-F6EECF244321}">
                <p14:modId xmlns:p14="http://schemas.microsoft.com/office/powerpoint/2010/main" val="160458474"/>
              </p:ext>
            </p:extLst>
          </p:nvPr>
        </p:nvGraphicFramePr>
        <p:xfrm>
          <a:off x="309563" y="1427163"/>
          <a:ext cx="5659437" cy="4752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19"/>
          <p:cNvGraphicFramePr>
            <a:graphicFrameLocks noGrp="1"/>
          </p:cNvGraphicFramePr>
          <p:nvPr>
            <p:ph sz="quarter" idx="13"/>
            <p:extLst>
              <p:ext uri="{D42A27DB-BD31-4B8C-83A1-F6EECF244321}">
                <p14:modId xmlns:p14="http://schemas.microsoft.com/office/powerpoint/2010/main" val="741182081"/>
              </p:ext>
            </p:extLst>
          </p:nvPr>
        </p:nvGraphicFramePr>
        <p:xfrm>
          <a:off x="6175375" y="1427163"/>
          <a:ext cx="5741988" cy="47529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73225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pPr lvl="0"/>
            <a:r>
              <a:rPr lang="en-US" dirty="0" smtClean="0"/>
              <a:t>The AEO2020 Reference, High Economic Growth, and Low Economic Growth cases illustrate three possible paths for U.S. economic growth. In the High Economic Growth case, average annual growth in real GDP during the projection period is 2.4%, compared with 1.9% in the Reference case. The Low Economic Growth case assumes a lower rate of annual growth in real GDP of 1.4%.</a:t>
            </a:r>
          </a:p>
          <a:p>
            <a:pPr lvl="0"/>
            <a:r>
              <a:rPr lang="en-US" dirty="0" smtClean="0"/>
              <a:t>Differences among the cases reflect different assumptions for growth in the labor force, capital stock, and productivity. These changes affect capital investment decisions, household formation, industrial activity, and amount of travel. </a:t>
            </a:r>
          </a:p>
          <a:p>
            <a:pPr lvl="0"/>
            <a:r>
              <a:rPr lang="en-US" dirty="0" smtClean="0"/>
              <a:t>All three economic growth cases assume smooth economic growth and do not anticipate business cycles or large economic shocks. </a:t>
            </a:r>
            <a:endParaRPr lang="en-US" dirty="0"/>
          </a:p>
        </p:txBody>
      </p:sp>
      <p:sp>
        <p:nvSpPr>
          <p:cNvPr id="4" name="Title 3"/>
          <p:cNvSpPr>
            <a:spLocks noGrp="1"/>
          </p:cNvSpPr>
          <p:nvPr>
            <p:ph type="title"/>
          </p:nvPr>
        </p:nvSpPr>
        <p:spPr/>
        <p:txBody>
          <a:bodyPr/>
          <a:lstStyle/>
          <a:p>
            <a:r>
              <a:rPr lang="en-US" dirty="0" smtClean="0"/>
              <a:t>—which also affect important drivers of energy demand growth</a:t>
            </a:r>
            <a:endParaRPr lang="en-US" dirty="0"/>
          </a:p>
        </p:txBody>
      </p:sp>
      <p:sp>
        <p:nvSpPr>
          <p:cNvPr id="2" name="Slide Number Placeholder 1"/>
          <p:cNvSpPr>
            <a:spLocks noGrp="1"/>
          </p:cNvSpPr>
          <p:nvPr>
            <p:ph type="sldNum" sz="quarter" idx="4"/>
          </p:nvPr>
        </p:nvSpPr>
        <p:spPr/>
        <p:txBody>
          <a:bodyPr/>
          <a:lstStyle/>
          <a:p>
            <a:fld id="{2D80C5C9-96E0-47EC-B500-37C5FE284639}" type="slidenum">
              <a:rPr lang="en-US" smtClean="0"/>
              <a:pPr/>
              <a:t>6</a:t>
            </a:fld>
            <a:endParaRPr lang="en-US" dirty="0"/>
          </a:p>
        </p:txBody>
      </p:sp>
    </p:spTree>
    <p:extLst>
      <p:ext uri="{BB962C8B-B14F-4D97-AF65-F5344CB8AC3E}">
        <p14:creationId xmlns:p14="http://schemas.microsoft.com/office/powerpoint/2010/main" val="3089356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309563" y="530701"/>
            <a:ext cx="11599572" cy="755794"/>
          </a:xfrm>
        </p:spPr>
        <p:txBody>
          <a:bodyPr>
            <a:normAutofit/>
          </a:bodyPr>
          <a:lstStyle/>
          <a:p>
            <a:r>
              <a:rPr lang="en-US" sz="2000" dirty="0" smtClean="0"/>
              <a:t>The High </a:t>
            </a:r>
            <a:r>
              <a:rPr lang="en-US" sz="2000" dirty="0"/>
              <a:t>Renewables Cost and Low Renewables Cost cases assume different rates of cost reduction for renewable technologies compared with the Reference case; non-renewables assume the same rates</a:t>
            </a:r>
            <a:endParaRPr lang="en-US" sz="2000" strike="sngStrike" dirty="0"/>
          </a:p>
        </p:txBody>
      </p:sp>
      <p:sp>
        <p:nvSpPr>
          <p:cNvPr id="4" name="Slide Number Placeholder 3"/>
          <p:cNvSpPr>
            <a:spLocks noGrp="1"/>
          </p:cNvSpPr>
          <p:nvPr>
            <p:ph type="sldNum" sz="quarter" idx="4"/>
          </p:nvPr>
        </p:nvSpPr>
        <p:spPr/>
        <p:txBody>
          <a:bodyPr/>
          <a:lstStyle/>
          <a:p>
            <a:fld id="{2D80C5C9-96E0-47EC-B500-37C5FE284639}" type="slidenum">
              <a:rPr lang="en-US" smtClean="0"/>
              <a:pPr/>
              <a:t>7</a:t>
            </a:fld>
            <a:endParaRPr lang="en-US" dirty="0"/>
          </a:p>
        </p:txBody>
      </p:sp>
      <p:graphicFrame>
        <p:nvGraphicFramePr>
          <p:cNvPr id="16" name="Content Placeholder 15"/>
          <p:cNvGraphicFramePr>
            <a:graphicFrameLocks noGrp="1"/>
          </p:cNvGraphicFramePr>
          <p:nvPr>
            <p:ph sz="quarter" idx="12"/>
            <p:extLst/>
          </p:nvPr>
        </p:nvGraphicFramePr>
        <p:xfrm>
          <a:off x="309563" y="1556273"/>
          <a:ext cx="11599862" cy="4752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3745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eia_template">
  <a:themeElements>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EO2020_flipbook_16x9" id="{6311BBD7-A3F7-4E09-888B-EFE3EB4537D5}" vid="{5B92FA3B-6E04-4406-BB8F-98AC231438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2">
    <a:majorFont>
      <a:latin typeface="Times New Roman"/>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AEO2020_flipbook_16x9</Template>
  <TotalTime>11424</TotalTime>
  <Words>876</Words>
  <Application>Microsoft Office PowerPoint</Application>
  <PresentationFormat>Widescreen</PresentationFormat>
  <Paragraphs>82</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eia_template</vt:lpstr>
      <vt:lpstr>Critical drivers and model updates</vt:lpstr>
      <vt:lpstr>Critical drivers and uncertainty</vt:lpstr>
      <vt:lpstr>EIA develops oil and natural gas price assumptions by considering international supply and demand and the development of U.S. shale resources— </vt:lpstr>
      <vt:lpstr>—however, global conditions are more important for oil prices and assumptions about resource and technology are more important for natural gas prices</vt:lpstr>
      <vt:lpstr>Economic growth side cases explore the uncertainty in macroeconomic assumptions inherent in future economic growth trends—</vt:lpstr>
      <vt:lpstr>—which also affect important drivers of energy demand growth</vt:lpstr>
      <vt:lpstr>The High Renewables Cost and Low Renewables Cost cases assume different rates of cost reduction for renewable technologies compared with the Reference case; non-renewables assume the same rates</vt:lpstr>
    </vt:vector>
  </TitlesOfParts>
  <Company>EIA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 Energy Information Administration</dc:creator>
  <cp:lastModifiedBy>Arce-Mercado, Carlos (CONTR)</cp:lastModifiedBy>
  <cp:revision>352</cp:revision>
  <cp:lastPrinted>2019-12-26T14:44:04Z</cp:lastPrinted>
  <dcterms:created xsi:type="dcterms:W3CDTF">2019-10-09T13:42:57Z</dcterms:created>
  <dcterms:modified xsi:type="dcterms:W3CDTF">2020-01-28T18:35:36Z</dcterms:modified>
  <cp:contentStatus/>
</cp:coreProperties>
</file>